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5486400" cy="548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1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6E057-99C4-4252-8C33-793552CF0A23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662FB-4D7D-4FDC-9C28-7EB2003DA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7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7004" rtl="0" eaLnBrk="1" latinLnBrk="0" hangingPunct="1">
      <a:defRPr sz="823" kern="1200">
        <a:solidFill>
          <a:schemeClr val="tx1"/>
        </a:solidFill>
        <a:latin typeface="+mn-lt"/>
        <a:ea typeface="+mn-ea"/>
        <a:cs typeface="+mn-cs"/>
      </a:defRPr>
    </a:lvl1pPr>
    <a:lvl2pPr marL="313502" algn="l" defTabSz="627004" rtl="0" eaLnBrk="1" latinLnBrk="0" hangingPunct="1">
      <a:defRPr sz="823" kern="1200">
        <a:solidFill>
          <a:schemeClr val="tx1"/>
        </a:solidFill>
        <a:latin typeface="+mn-lt"/>
        <a:ea typeface="+mn-ea"/>
        <a:cs typeface="+mn-cs"/>
      </a:defRPr>
    </a:lvl2pPr>
    <a:lvl3pPr marL="627004" algn="l" defTabSz="627004" rtl="0" eaLnBrk="1" latinLnBrk="0" hangingPunct="1">
      <a:defRPr sz="823" kern="1200">
        <a:solidFill>
          <a:schemeClr val="tx1"/>
        </a:solidFill>
        <a:latin typeface="+mn-lt"/>
        <a:ea typeface="+mn-ea"/>
        <a:cs typeface="+mn-cs"/>
      </a:defRPr>
    </a:lvl3pPr>
    <a:lvl4pPr marL="940506" algn="l" defTabSz="627004" rtl="0" eaLnBrk="1" latinLnBrk="0" hangingPunct="1">
      <a:defRPr sz="823" kern="1200">
        <a:solidFill>
          <a:schemeClr val="tx1"/>
        </a:solidFill>
        <a:latin typeface="+mn-lt"/>
        <a:ea typeface="+mn-ea"/>
        <a:cs typeface="+mn-cs"/>
      </a:defRPr>
    </a:lvl4pPr>
    <a:lvl5pPr marL="1254008" algn="l" defTabSz="627004" rtl="0" eaLnBrk="1" latinLnBrk="0" hangingPunct="1">
      <a:defRPr sz="823" kern="1200">
        <a:solidFill>
          <a:schemeClr val="tx1"/>
        </a:solidFill>
        <a:latin typeface="+mn-lt"/>
        <a:ea typeface="+mn-ea"/>
        <a:cs typeface="+mn-cs"/>
      </a:defRPr>
    </a:lvl5pPr>
    <a:lvl6pPr marL="1567510" algn="l" defTabSz="627004" rtl="0" eaLnBrk="1" latinLnBrk="0" hangingPunct="1">
      <a:defRPr sz="823" kern="1200">
        <a:solidFill>
          <a:schemeClr val="tx1"/>
        </a:solidFill>
        <a:latin typeface="+mn-lt"/>
        <a:ea typeface="+mn-ea"/>
        <a:cs typeface="+mn-cs"/>
      </a:defRPr>
    </a:lvl6pPr>
    <a:lvl7pPr marL="1881012" algn="l" defTabSz="627004" rtl="0" eaLnBrk="1" latinLnBrk="0" hangingPunct="1">
      <a:defRPr sz="823" kern="1200">
        <a:solidFill>
          <a:schemeClr val="tx1"/>
        </a:solidFill>
        <a:latin typeface="+mn-lt"/>
        <a:ea typeface="+mn-ea"/>
        <a:cs typeface="+mn-cs"/>
      </a:defRPr>
    </a:lvl7pPr>
    <a:lvl8pPr marL="2194514" algn="l" defTabSz="627004" rtl="0" eaLnBrk="1" latinLnBrk="0" hangingPunct="1">
      <a:defRPr sz="823" kern="1200">
        <a:solidFill>
          <a:schemeClr val="tx1"/>
        </a:solidFill>
        <a:latin typeface="+mn-lt"/>
        <a:ea typeface="+mn-ea"/>
        <a:cs typeface="+mn-cs"/>
      </a:defRPr>
    </a:lvl8pPr>
    <a:lvl9pPr marL="2508016" algn="l" defTabSz="627004" rtl="0" eaLnBrk="1" latinLnBrk="0" hangingPunct="1">
      <a:defRPr sz="8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232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897890"/>
            <a:ext cx="4663440" cy="191008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81630"/>
            <a:ext cx="4114800" cy="1324610"/>
          </a:xfrm>
        </p:spPr>
        <p:txBody>
          <a:bodyPr/>
          <a:lstStyle>
            <a:lvl1pPr marL="0" indent="0" algn="ctr">
              <a:buNone/>
              <a:defRPr sz="1440"/>
            </a:lvl1pPr>
            <a:lvl2pPr marL="274320" indent="0" algn="ctr">
              <a:buNone/>
              <a:defRPr sz="1200"/>
            </a:lvl2pPr>
            <a:lvl3pPr marL="548640" indent="0" algn="ctr">
              <a:buNone/>
              <a:defRPr sz="1080"/>
            </a:lvl3pPr>
            <a:lvl4pPr marL="822960" indent="0" algn="ctr">
              <a:buNone/>
              <a:defRPr sz="960"/>
            </a:lvl4pPr>
            <a:lvl5pPr marL="1097280" indent="0" algn="ctr">
              <a:buNone/>
              <a:defRPr sz="960"/>
            </a:lvl5pPr>
            <a:lvl6pPr marL="1371600" indent="0" algn="ctr">
              <a:buNone/>
              <a:defRPr sz="960"/>
            </a:lvl6pPr>
            <a:lvl7pPr marL="1645920" indent="0" algn="ctr">
              <a:buNone/>
              <a:defRPr sz="960"/>
            </a:lvl7pPr>
            <a:lvl8pPr marL="1920240" indent="0" algn="ctr">
              <a:buNone/>
              <a:defRPr sz="960"/>
            </a:lvl8pPr>
            <a:lvl9pPr marL="2194560" indent="0" algn="ctr">
              <a:buNone/>
              <a:defRPr sz="9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1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3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292100"/>
            <a:ext cx="1183005" cy="46494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292100"/>
            <a:ext cx="3480435" cy="46494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9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1367791"/>
            <a:ext cx="4732020" cy="228219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3671571"/>
            <a:ext cx="4732020" cy="1200150"/>
          </a:xfrm>
        </p:spPr>
        <p:txBody>
          <a:bodyPr/>
          <a:lstStyle>
            <a:lvl1pPr marL="0" indent="0">
              <a:buNone/>
              <a:defRPr sz="1440">
                <a:solidFill>
                  <a:schemeClr val="tx1"/>
                </a:solidFill>
              </a:defRPr>
            </a:lvl1pPr>
            <a:lvl2pPr marL="274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486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3pPr>
            <a:lvl4pPr marL="8229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4pPr>
            <a:lvl5pPr marL="109728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5pPr>
            <a:lvl6pPr marL="137160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6pPr>
            <a:lvl7pPr marL="164592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7pPr>
            <a:lvl8pPr marL="192024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8pPr>
            <a:lvl9pPr marL="219456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7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1460500"/>
            <a:ext cx="2331720" cy="34810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1460500"/>
            <a:ext cx="2331720" cy="34810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5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292101"/>
            <a:ext cx="4732020" cy="106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1344930"/>
            <a:ext cx="2321004" cy="659130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2004060"/>
            <a:ext cx="2321004" cy="29476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1344930"/>
            <a:ext cx="2332435" cy="659130"/>
          </a:xfrm>
        </p:spPr>
        <p:txBody>
          <a:bodyPr anchor="b"/>
          <a:lstStyle>
            <a:lvl1pPr marL="0" indent="0">
              <a:buNone/>
              <a:defRPr sz="1440" b="1"/>
            </a:lvl1pPr>
            <a:lvl2pPr marL="274320" indent="0">
              <a:buNone/>
              <a:defRPr sz="1200" b="1"/>
            </a:lvl2pPr>
            <a:lvl3pPr marL="548640" indent="0">
              <a:buNone/>
              <a:defRPr sz="1080" b="1"/>
            </a:lvl3pPr>
            <a:lvl4pPr marL="822960" indent="0">
              <a:buNone/>
              <a:defRPr sz="960" b="1"/>
            </a:lvl4pPr>
            <a:lvl5pPr marL="1097280" indent="0">
              <a:buNone/>
              <a:defRPr sz="960" b="1"/>
            </a:lvl5pPr>
            <a:lvl6pPr marL="1371600" indent="0">
              <a:buNone/>
              <a:defRPr sz="960" b="1"/>
            </a:lvl6pPr>
            <a:lvl7pPr marL="1645920" indent="0">
              <a:buNone/>
              <a:defRPr sz="960" b="1"/>
            </a:lvl7pPr>
            <a:lvl8pPr marL="1920240" indent="0">
              <a:buNone/>
              <a:defRPr sz="960" b="1"/>
            </a:lvl8pPr>
            <a:lvl9pPr marL="2194560" indent="0">
              <a:buNone/>
              <a:defRPr sz="9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2004060"/>
            <a:ext cx="2332435" cy="294767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0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0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0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365760"/>
            <a:ext cx="1769507" cy="128016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789941"/>
            <a:ext cx="2777490" cy="3898900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4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645920"/>
            <a:ext cx="1769507" cy="3049270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8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365760"/>
            <a:ext cx="1769507" cy="128016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789941"/>
            <a:ext cx="2777490" cy="3898900"/>
          </a:xfrm>
        </p:spPr>
        <p:txBody>
          <a:bodyPr anchor="t"/>
          <a:lstStyle>
            <a:lvl1pPr marL="0" indent="0">
              <a:buNone/>
              <a:defRPr sz="1920"/>
            </a:lvl1pPr>
            <a:lvl2pPr marL="274320" indent="0">
              <a:buNone/>
              <a:defRPr sz="1680"/>
            </a:lvl2pPr>
            <a:lvl3pPr marL="548640" indent="0">
              <a:buNone/>
              <a:defRPr sz="1440"/>
            </a:lvl3pPr>
            <a:lvl4pPr marL="822960" indent="0">
              <a:buNone/>
              <a:defRPr sz="1200"/>
            </a:lvl4pPr>
            <a:lvl5pPr marL="1097280" indent="0">
              <a:buNone/>
              <a:defRPr sz="1200"/>
            </a:lvl5pPr>
            <a:lvl6pPr marL="1371600" indent="0">
              <a:buNone/>
              <a:defRPr sz="1200"/>
            </a:lvl6pPr>
            <a:lvl7pPr marL="1645920" indent="0">
              <a:buNone/>
              <a:defRPr sz="1200"/>
            </a:lvl7pPr>
            <a:lvl8pPr marL="1920240" indent="0">
              <a:buNone/>
              <a:defRPr sz="1200"/>
            </a:lvl8pPr>
            <a:lvl9pPr marL="219456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645920"/>
            <a:ext cx="1769507" cy="3049270"/>
          </a:xfrm>
        </p:spPr>
        <p:txBody>
          <a:bodyPr/>
          <a:lstStyle>
            <a:lvl1pPr marL="0" indent="0">
              <a:buNone/>
              <a:defRPr sz="960"/>
            </a:lvl1pPr>
            <a:lvl2pPr marL="274320" indent="0">
              <a:buNone/>
              <a:defRPr sz="840"/>
            </a:lvl2pPr>
            <a:lvl3pPr marL="548640" indent="0">
              <a:buNone/>
              <a:defRPr sz="720"/>
            </a:lvl3pPr>
            <a:lvl4pPr marL="822960" indent="0">
              <a:buNone/>
              <a:defRPr sz="600"/>
            </a:lvl4pPr>
            <a:lvl5pPr marL="1097280" indent="0">
              <a:buNone/>
              <a:defRPr sz="600"/>
            </a:lvl5pPr>
            <a:lvl6pPr marL="1371600" indent="0">
              <a:buNone/>
              <a:defRPr sz="600"/>
            </a:lvl6pPr>
            <a:lvl7pPr marL="1645920" indent="0">
              <a:buNone/>
              <a:defRPr sz="600"/>
            </a:lvl7pPr>
            <a:lvl8pPr marL="1920240" indent="0">
              <a:buNone/>
              <a:defRPr sz="600"/>
            </a:lvl8pPr>
            <a:lvl9pPr marL="2194560" indent="0">
              <a:buNone/>
              <a:defRPr sz="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0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292101"/>
            <a:ext cx="473202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1460500"/>
            <a:ext cx="473202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5085081"/>
            <a:ext cx="12344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5A8E-985D-4B00-8D42-544B44A2EB86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5085081"/>
            <a:ext cx="18516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5085081"/>
            <a:ext cx="12344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2FB3-912A-49ED-9D0E-76DFA0A5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9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8640" rtl="0" eaLnBrk="1" latinLnBrk="0" hangingPunct="1">
        <a:lnSpc>
          <a:spcPct val="90000"/>
        </a:lnSpc>
        <a:spcBef>
          <a:spcPct val="0"/>
        </a:spcBef>
        <a:buNone/>
        <a:defRPr sz="2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54864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37160" algn="l" defTabSz="54864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8pPr>
      <a:lvl9pPr marL="2194560" algn="l" defTabSz="548640" rtl="0" eaLnBrk="1" latinLnBrk="0" hangingPunct="1">
        <a:defRPr sz="1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63" Type="http://schemas.openxmlformats.org/officeDocument/2006/relationships/image" Target="../media/image61.jpg"/><Relationship Id="rId68" Type="http://schemas.openxmlformats.org/officeDocument/2006/relationships/image" Target="../media/image66.png"/><Relationship Id="rId76" Type="http://schemas.openxmlformats.org/officeDocument/2006/relationships/image" Target="../media/image74.png"/><Relationship Id="rId7" Type="http://schemas.openxmlformats.org/officeDocument/2006/relationships/image" Target="../media/image5.png"/><Relationship Id="rId71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jp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png"/><Relationship Id="rId66" Type="http://schemas.openxmlformats.org/officeDocument/2006/relationships/image" Target="../media/image64.png"/><Relationship Id="rId74" Type="http://schemas.openxmlformats.org/officeDocument/2006/relationships/image" Target="../media/image72.png"/><Relationship Id="rId79" Type="http://schemas.openxmlformats.org/officeDocument/2006/relationships/image" Target="../media/image77.jp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81" Type="http://schemas.openxmlformats.org/officeDocument/2006/relationships/image" Target="../media/image79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64" Type="http://schemas.openxmlformats.org/officeDocument/2006/relationships/image" Target="../media/image62.jpg"/><Relationship Id="rId69" Type="http://schemas.openxmlformats.org/officeDocument/2006/relationships/image" Target="../media/image67.png"/><Relationship Id="rId77" Type="http://schemas.openxmlformats.org/officeDocument/2006/relationships/image" Target="../media/image75.png"/><Relationship Id="rId8" Type="http://schemas.openxmlformats.org/officeDocument/2006/relationships/image" Target="../media/image6.jp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80" Type="http://schemas.openxmlformats.org/officeDocument/2006/relationships/image" Target="../media/image78.png"/><Relationship Id="rId3" Type="http://schemas.openxmlformats.org/officeDocument/2006/relationships/image" Target="../media/image1.jpg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59" Type="http://schemas.openxmlformats.org/officeDocument/2006/relationships/image" Target="../media/image57.png"/><Relationship Id="rId67" Type="http://schemas.openxmlformats.org/officeDocument/2006/relationships/image" Target="../media/image65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54" Type="http://schemas.openxmlformats.org/officeDocument/2006/relationships/image" Target="../media/image52.png"/><Relationship Id="rId62" Type="http://schemas.openxmlformats.org/officeDocument/2006/relationships/image" Target="../media/image60.jpg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5" Type="http://schemas.openxmlformats.org/officeDocument/2006/relationships/image" Target="../media/image13.jp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Relationship Id="rId57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57" y="197496"/>
            <a:ext cx="5310727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387" name="Rectangle 386"/>
          <p:cNvSpPr/>
          <p:nvPr/>
        </p:nvSpPr>
        <p:spPr>
          <a:xfrm>
            <a:off x="2759167" y="4076415"/>
            <a:ext cx="2565948" cy="121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386" name="Rectangle 385"/>
          <p:cNvSpPr/>
          <p:nvPr/>
        </p:nvSpPr>
        <p:spPr>
          <a:xfrm>
            <a:off x="148239" y="2927744"/>
            <a:ext cx="2557443" cy="2360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359" name="Rectangle 358"/>
          <p:cNvSpPr/>
          <p:nvPr/>
        </p:nvSpPr>
        <p:spPr>
          <a:xfrm>
            <a:off x="4675312" y="4197929"/>
            <a:ext cx="569500" cy="103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4" name="Rectangle 3"/>
          <p:cNvSpPr/>
          <p:nvPr/>
        </p:nvSpPr>
        <p:spPr>
          <a:xfrm>
            <a:off x="133805" y="909152"/>
            <a:ext cx="2557443" cy="1964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385" name="Rectangle 384"/>
          <p:cNvSpPr/>
          <p:nvPr/>
        </p:nvSpPr>
        <p:spPr>
          <a:xfrm>
            <a:off x="2759169" y="905925"/>
            <a:ext cx="2565477" cy="310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7" name="object 7"/>
          <p:cNvSpPr/>
          <p:nvPr/>
        </p:nvSpPr>
        <p:spPr>
          <a:xfrm>
            <a:off x="4686634" y="570164"/>
            <a:ext cx="100445" cy="82694"/>
          </a:xfrm>
          <a:custGeom>
            <a:avLst/>
            <a:gdLst/>
            <a:ahLst/>
            <a:cxnLst/>
            <a:rect l="l" t="t" r="r" b="b"/>
            <a:pathLst>
              <a:path w="147320" h="121285">
                <a:moveTo>
                  <a:pt x="0" y="121081"/>
                </a:moveTo>
                <a:lnTo>
                  <a:pt x="146998" y="121081"/>
                </a:lnTo>
                <a:lnTo>
                  <a:pt x="146998" y="0"/>
                </a:lnTo>
                <a:lnTo>
                  <a:pt x="0" y="0"/>
                </a:lnTo>
                <a:lnTo>
                  <a:pt x="0" y="1210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" name="object 8"/>
          <p:cNvSpPr/>
          <p:nvPr/>
        </p:nvSpPr>
        <p:spPr>
          <a:xfrm>
            <a:off x="4675313" y="548766"/>
            <a:ext cx="100445" cy="82694"/>
          </a:xfrm>
          <a:custGeom>
            <a:avLst/>
            <a:gdLst/>
            <a:ahLst/>
            <a:cxnLst/>
            <a:rect l="l" t="t" r="r" b="b"/>
            <a:pathLst>
              <a:path w="147320" h="121285">
                <a:moveTo>
                  <a:pt x="0" y="121081"/>
                </a:moveTo>
                <a:lnTo>
                  <a:pt x="146998" y="121081"/>
                </a:lnTo>
                <a:lnTo>
                  <a:pt x="146998" y="0"/>
                </a:lnTo>
                <a:lnTo>
                  <a:pt x="0" y="0"/>
                </a:lnTo>
                <a:lnTo>
                  <a:pt x="0" y="1210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1" name="object 11"/>
          <p:cNvSpPr txBox="1"/>
          <p:nvPr/>
        </p:nvSpPr>
        <p:spPr>
          <a:xfrm>
            <a:off x="1034342" y="402684"/>
            <a:ext cx="3418609" cy="4353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91" dirty="0">
                <a:latin typeface="Arial"/>
                <a:cs typeface="Arial"/>
              </a:rPr>
              <a:t>Micro</a:t>
            </a:r>
            <a:r>
              <a:rPr sz="1091" spc="-3" dirty="0">
                <a:latin typeface="Arial"/>
                <a:cs typeface="Arial"/>
              </a:rPr>
              <a:t>fluidic</a:t>
            </a:r>
            <a:r>
              <a:rPr sz="1091" spc="-61" dirty="0">
                <a:latin typeface="Arial"/>
                <a:cs typeface="Arial"/>
              </a:rPr>
              <a:t> </a:t>
            </a:r>
            <a:r>
              <a:rPr sz="1091" dirty="0">
                <a:latin typeface="Arial"/>
                <a:cs typeface="Arial"/>
              </a:rPr>
              <a:t>Ap</a:t>
            </a:r>
            <a:r>
              <a:rPr sz="1091" spc="-3" dirty="0">
                <a:latin typeface="Arial"/>
                <a:cs typeface="Arial"/>
              </a:rPr>
              <a:t>t</a:t>
            </a:r>
            <a:r>
              <a:rPr sz="1091" dirty="0">
                <a:latin typeface="Arial"/>
                <a:cs typeface="Arial"/>
              </a:rPr>
              <a:t>amer</a:t>
            </a:r>
            <a:r>
              <a:rPr sz="1091" spc="-3" dirty="0">
                <a:latin typeface="Arial"/>
                <a:cs typeface="Arial"/>
              </a:rPr>
              <a:t> </a:t>
            </a:r>
            <a:r>
              <a:rPr sz="1091" dirty="0">
                <a:latin typeface="Arial"/>
                <a:cs typeface="Arial"/>
              </a:rPr>
              <a:t>Sele</a:t>
            </a:r>
            <a:r>
              <a:rPr sz="1091" spc="-7" dirty="0">
                <a:latin typeface="Arial"/>
                <a:cs typeface="Arial"/>
              </a:rPr>
              <a:t>ct</a:t>
            </a:r>
            <a:r>
              <a:rPr sz="1091" dirty="0">
                <a:latin typeface="Arial"/>
                <a:cs typeface="Arial"/>
              </a:rPr>
              <a:t>ions</a:t>
            </a:r>
            <a:r>
              <a:rPr sz="1091" spc="-61" dirty="0">
                <a:latin typeface="Arial"/>
                <a:cs typeface="Arial"/>
              </a:rPr>
              <a:t> </a:t>
            </a:r>
            <a:r>
              <a:rPr sz="1091" dirty="0">
                <a:latin typeface="Arial"/>
                <a:cs typeface="Arial"/>
              </a:rPr>
              <a:t>Again</a:t>
            </a:r>
            <a:r>
              <a:rPr sz="1091" spc="-7" dirty="0">
                <a:latin typeface="Arial"/>
                <a:cs typeface="Arial"/>
              </a:rPr>
              <a:t>st</a:t>
            </a:r>
            <a:r>
              <a:rPr sz="1091" spc="-3" dirty="0">
                <a:latin typeface="Arial"/>
                <a:cs typeface="Arial"/>
              </a:rPr>
              <a:t> </a:t>
            </a:r>
            <a:r>
              <a:rPr sz="1091" dirty="0">
                <a:latin typeface="Arial"/>
                <a:cs typeface="Arial"/>
              </a:rPr>
              <a:t>Malaria</a:t>
            </a:r>
            <a:r>
              <a:rPr sz="1091" spc="-20" dirty="0">
                <a:latin typeface="Arial"/>
                <a:cs typeface="Arial"/>
              </a:rPr>
              <a:t> </a:t>
            </a:r>
            <a:r>
              <a:rPr sz="1091" spc="-130" dirty="0">
                <a:latin typeface="Arial"/>
                <a:cs typeface="Arial"/>
              </a:rPr>
              <a:t>T</a:t>
            </a:r>
            <a:r>
              <a:rPr sz="1091" dirty="0">
                <a:latin typeface="Arial"/>
                <a:cs typeface="Arial"/>
              </a:rPr>
              <a:t>arge</a:t>
            </a:r>
            <a:r>
              <a:rPr sz="1091" spc="-3" dirty="0">
                <a:latin typeface="Arial"/>
                <a:cs typeface="Arial"/>
              </a:rPr>
              <a:t>t</a:t>
            </a:r>
            <a:r>
              <a:rPr sz="1091" dirty="0">
                <a:latin typeface="Arial"/>
                <a:cs typeface="Arial"/>
              </a:rPr>
              <a:t>s</a:t>
            </a:r>
            <a:endParaRPr sz="1091">
              <a:latin typeface="Arial"/>
              <a:cs typeface="Arial"/>
            </a:endParaRPr>
          </a:p>
          <a:p>
            <a:pPr algn="ctr">
              <a:spcBef>
                <a:spcPts val="583"/>
              </a:spcBef>
            </a:pPr>
            <a:r>
              <a:rPr sz="545" u="sng" spc="7" dirty="0">
                <a:latin typeface="Arial"/>
                <a:cs typeface="Arial"/>
              </a:rPr>
              <a:t>Christina M. Birch</a:t>
            </a:r>
            <a:r>
              <a:rPr sz="562" baseline="25252" dirty="0">
                <a:latin typeface="Arial"/>
                <a:cs typeface="Arial"/>
              </a:rPr>
              <a:t>1</a:t>
            </a:r>
            <a:r>
              <a:rPr sz="545" spc="3" dirty="0">
                <a:latin typeface="Arial"/>
                <a:cs typeface="Arial"/>
              </a:rPr>
              <a:t>,</a:t>
            </a:r>
            <a:r>
              <a:rPr sz="545" spc="7" dirty="0">
                <a:latin typeface="Arial"/>
                <a:cs typeface="Arial"/>
              </a:rPr>
              <a:t> </a:t>
            </a:r>
            <a:r>
              <a:rPr sz="545" spc="10" dirty="0">
                <a:latin typeface="Arial"/>
                <a:cs typeface="Arial"/>
              </a:rPr>
              <a:t>Han</a:t>
            </a:r>
            <a:r>
              <a:rPr sz="545" spc="7" dirty="0">
                <a:latin typeface="Arial"/>
                <a:cs typeface="Arial"/>
              </a:rPr>
              <a:t> We</a:t>
            </a:r>
            <a:r>
              <a:rPr sz="545" spc="3" dirty="0">
                <a:latin typeface="Arial"/>
                <a:cs typeface="Arial"/>
              </a:rPr>
              <a:t>i</a:t>
            </a:r>
            <a:r>
              <a:rPr sz="545" spc="7" dirty="0">
                <a:latin typeface="Arial"/>
                <a:cs typeface="Arial"/>
              </a:rPr>
              <a:t> </a:t>
            </a:r>
            <a:r>
              <a:rPr sz="545" spc="10" dirty="0">
                <a:latin typeface="Arial"/>
                <a:cs typeface="Arial"/>
              </a:rPr>
              <a:t>Hou</a:t>
            </a:r>
            <a:r>
              <a:rPr sz="562" baseline="25252" dirty="0">
                <a:latin typeface="Arial"/>
                <a:cs typeface="Arial"/>
              </a:rPr>
              <a:t>2</a:t>
            </a:r>
            <a:r>
              <a:rPr sz="545" spc="3" dirty="0">
                <a:latin typeface="Arial"/>
                <a:cs typeface="Arial"/>
              </a:rPr>
              <a:t>,</a:t>
            </a:r>
            <a:r>
              <a:rPr sz="545" spc="7" dirty="0">
                <a:latin typeface="Arial"/>
                <a:cs typeface="Arial"/>
              </a:rPr>
              <a:t> </a:t>
            </a:r>
            <a:r>
              <a:rPr sz="545" spc="10" dirty="0">
                <a:latin typeface="Arial"/>
                <a:cs typeface="Arial"/>
              </a:rPr>
              <a:t>Jongyoon</a:t>
            </a:r>
            <a:r>
              <a:rPr sz="545" spc="7" dirty="0">
                <a:latin typeface="Arial"/>
                <a:cs typeface="Arial"/>
              </a:rPr>
              <a:t> </a:t>
            </a:r>
            <a:r>
              <a:rPr sz="545" spc="10" dirty="0">
                <a:latin typeface="Arial"/>
                <a:cs typeface="Arial"/>
              </a:rPr>
              <a:t>Han</a:t>
            </a:r>
            <a:r>
              <a:rPr sz="562" baseline="25252" dirty="0">
                <a:latin typeface="Arial"/>
                <a:cs typeface="Arial"/>
              </a:rPr>
              <a:t>1,2</a:t>
            </a:r>
            <a:r>
              <a:rPr sz="545" spc="3" dirty="0">
                <a:latin typeface="Arial"/>
                <a:cs typeface="Arial"/>
              </a:rPr>
              <a:t>,</a:t>
            </a:r>
            <a:r>
              <a:rPr sz="545" spc="7" dirty="0">
                <a:latin typeface="Arial"/>
                <a:cs typeface="Arial"/>
              </a:rPr>
              <a:t> </a:t>
            </a:r>
            <a:r>
              <a:rPr sz="545" spc="10" dirty="0">
                <a:latin typeface="Arial"/>
                <a:cs typeface="Arial"/>
              </a:rPr>
              <a:t>Jacquin</a:t>
            </a:r>
            <a:r>
              <a:rPr sz="545" spc="7" dirty="0">
                <a:latin typeface="Arial"/>
                <a:cs typeface="Arial"/>
              </a:rPr>
              <a:t> </a:t>
            </a:r>
            <a:r>
              <a:rPr sz="545" spc="10" dirty="0">
                <a:latin typeface="Arial"/>
                <a:cs typeface="Arial"/>
              </a:rPr>
              <a:t>C</a:t>
            </a:r>
            <a:r>
              <a:rPr sz="545" spc="3" dirty="0">
                <a:latin typeface="Arial"/>
                <a:cs typeface="Arial"/>
              </a:rPr>
              <a:t>.</a:t>
            </a:r>
            <a:r>
              <a:rPr sz="545" spc="7" dirty="0">
                <a:latin typeface="Arial"/>
                <a:cs typeface="Arial"/>
              </a:rPr>
              <a:t> </a:t>
            </a:r>
            <a:r>
              <a:rPr sz="545" spc="3" dirty="0">
                <a:latin typeface="Arial"/>
                <a:cs typeface="Arial"/>
              </a:rPr>
              <a:t>Nile</a:t>
            </a:r>
            <a:r>
              <a:rPr sz="545" spc="10" dirty="0">
                <a:latin typeface="Arial"/>
                <a:cs typeface="Arial"/>
              </a:rPr>
              <a:t>s</a:t>
            </a:r>
            <a:r>
              <a:rPr sz="562" baseline="25252" dirty="0">
                <a:latin typeface="Arial"/>
                <a:cs typeface="Arial"/>
              </a:rPr>
              <a:t>1</a:t>
            </a:r>
            <a:endParaRPr sz="562" baseline="25252">
              <a:latin typeface="Arial"/>
              <a:cs typeface="Arial"/>
            </a:endParaRPr>
          </a:p>
          <a:p>
            <a:pPr algn="ctr">
              <a:spcBef>
                <a:spcPts val="266"/>
              </a:spcBef>
            </a:pPr>
            <a:r>
              <a:rPr sz="460" baseline="24691" dirty="0">
                <a:latin typeface="Arial"/>
                <a:cs typeface="Arial"/>
              </a:rPr>
              <a:t>1</a:t>
            </a:r>
            <a:r>
              <a:rPr sz="443" spc="10" dirty="0">
                <a:latin typeface="Arial"/>
                <a:cs typeface="Arial"/>
              </a:rPr>
              <a:t>Department</a:t>
            </a:r>
            <a:r>
              <a:rPr sz="443" spc="3" dirty="0">
                <a:latin typeface="Arial"/>
                <a:cs typeface="Arial"/>
              </a:rPr>
              <a:t> </a:t>
            </a:r>
            <a:r>
              <a:rPr sz="443" spc="7" dirty="0">
                <a:latin typeface="Arial"/>
                <a:cs typeface="Arial"/>
              </a:rPr>
              <a:t>of</a:t>
            </a:r>
            <a:r>
              <a:rPr sz="443" spc="3" dirty="0">
                <a:latin typeface="Arial"/>
                <a:cs typeface="Arial"/>
              </a:rPr>
              <a:t> </a:t>
            </a:r>
            <a:r>
              <a:rPr sz="443" spc="7" dirty="0">
                <a:latin typeface="Arial"/>
                <a:cs typeface="Arial"/>
              </a:rPr>
              <a:t>Biological</a:t>
            </a:r>
            <a:r>
              <a:rPr sz="443" spc="3" dirty="0">
                <a:latin typeface="Arial"/>
                <a:cs typeface="Arial"/>
              </a:rPr>
              <a:t> </a:t>
            </a:r>
            <a:r>
              <a:rPr sz="443" spc="10" dirty="0">
                <a:latin typeface="Arial"/>
                <a:cs typeface="Arial"/>
              </a:rPr>
              <a:t>Engineering</a:t>
            </a:r>
            <a:r>
              <a:rPr sz="443" spc="3" dirty="0">
                <a:latin typeface="Arial"/>
                <a:cs typeface="Arial"/>
              </a:rPr>
              <a:t> </a:t>
            </a:r>
            <a:r>
              <a:rPr sz="443" spc="10" dirty="0">
                <a:latin typeface="Arial"/>
                <a:cs typeface="Arial"/>
              </a:rPr>
              <a:t>and</a:t>
            </a:r>
            <a:r>
              <a:rPr sz="443" spc="3" dirty="0">
                <a:latin typeface="Arial"/>
                <a:cs typeface="Arial"/>
              </a:rPr>
              <a:t> </a:t>
            </a:r>
            <a:r>
              <a:rPr sz="460" baseline="24691" dirty="0">
                <a:latin typeface="Arial"/>
                <a:cs typeface="Arial"/>
              </a:rPr>
              <a:t>2</a:t>
            </a:r>
            <a:r>
              <a:rPr sz="443" spc="10" dirty="0">
                <a:latin typeface="Arial"/>
                <a:cs typeface="Arial"/>
              </a:rPr>
              <a:t>Research</a:t>
            </a:r>
            <a:r>
              <a:rPr sz="443" spc="3" dirty="0">
                <a:latin typeface="Arial"/>
                <a:cs typeface="Arial"/>
              </a:rPr>
              <a:t> </a:t>
            </a:r>
            <a:r>
              <a:rPr sz="443" spc="10" dirty="0">
                <a:latin typeface="Arial"/>
                <a:cs typeface="Arial"/>
              </a:rPr>
              <a:t>Laboratory</a:t>
            </a:r>
            <a:r>
              <a:rPr sz="443" spc="3" dirty="0">
                <a:latin typeface="Arial"/>
                <a:cs typeface="Arial"/>
              </a:rPr>
              <a:t> </a:t>
            </a:r>
            <a:r>
              <a:rPr sz="443" spc="7" dirty="0">
                <a:latin typeface="Arial"/>
                <a:cs typeface="Arial"/>
              </a:rPr>
              <a:t>of</a:t>
            </a:r>
            <a:r>
              <a:rPr sz="443" spc="3" dirty="0">
                <a:latin typeface="Arial"/>
                <a:cs typeface="Arial"/>
              </a:rPr>
              <a:t> </a:t>
            </a:r>
            <a:r>
              <a:rPr sz="443" spc="7" dirty="0">
                <a:latin typeface="Arial"/>
                <a:cs typeface="Arial"/>
              </a:rPr>
              <a:t>Electronics,</a:t>
            </a:r>
            <a:r>
              <a:rPr sz="443" spc="3" dirty="0">
                <a:latin typeface="Arial"/>
                <a:cs typeface="Arial"/>
              </a:rPr>
              <a:t> </a:t>
            </a:r>
            <a:r>
              <a:rPr sz="443" spc="10" dirty="0">
                <a:latin typeface="Arial"/>
                <a:cs typeface="Arial"/>
              </a:rPr>
              <a:t>Massachusetts</a:t>
            </a:r>
            <a:r>
              <a:rPr sz="443" spc="3" dirty="0">
                <a:latin typeface="Arial"/>
                <a:cs typeface="Arial"/>
              </a:rPr>
              <a:t> </a:t>
            </a:r>
            <a:r>
              <a:rPr sz="443" spc="7" dirty="0">
                <a:latin typeface="Arial"/>
                <a:cs typeface="Arial"/>
              </a:rPr>
              <a:t>Institute</a:t>
            </a:r>
            <a:r>
              <a:rPr sz="443" spc="3" dirty="0">
                <a:latin typeface="Arial"/>
                <a:cs typeface="Arial"/>
              </a:rPr>
              <a:t> </a:t>
            </a:r>
            <a:r>
              <a:rPr sz="443" spc="7" dirty="0">
                <a:latin typeface="Arial"/>
                <a:cs typeface="Arial"/>
              </a:rPr>
              <a:t>of</a:t>
            </a:r>
            <a:r>
              <a:rPr sz="443" spc="-3" dirty="0">
                <a:latin typeface="Arial"/>
                <a:cs typeface="Arial"/>
              </a:rPr>
              <a:t> </a:t>
            </a:r>
            <a:r>
              <a:rPr sz="443" spc="-44" dirty="0">
                <a:latin typeface="Arial"/>
                <a:cs typeface="Arial"/>
              </a:rPr>
              <a:t>T</a:t>
            </a:r>
            <a:r>
              <a:rPr sz="443" spc="10" dirty="0">
                <a:latin typeface="Arial"/>
                <a:cs typeface="Arial"/>
              </a:rPr>
              <a:t>echnology</a:t>
            </a:r>
            <a:endParaRPr sz="443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00560" y="1334985"/>
            <a:ext cx="1599736" cy="831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" name="object 16"/>
          <p:cNvSpPr/>
          <p:nvPr/>
        </p:nvSpPr>
        <p:spPr>
          <a:xfrm>
            <a:off x="2862809" y="1397751"/>
            <a:ext cx="267493" cy="204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" name="object 17"/>
          <p:cNvSpPr/>
          <p:nvPr/>
        </p:nvSpPr>
        <p:spPr>
          <a:xfrm>
            <a:off x="2975581" y="1473623"/>
            <a:ext cx="62345" cy="2522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8" name="object 18"/>
          <p:cNvSpPr/>
          <p:nvPr/>
        </p:nvSpPr>
        <p:spPr>
          <a:xfrm>
            <a:off x="2996938" y="1495203"/>
            <a:ext cx="31173" cy="218642"/>
          </a:xfrm>
          <a:custGeom>
            <a:avLst/>
            <a:gdLst/>
            <a:ahLst/>
            <a:cxnLst/>
            <a:rect l="l" t="t" r="r" b="b"/>
            <a:pathLst>
              <a:path w="45720" h="320675">
                <a:moveTo>
                  <a:pt x="45365" y="320683"/>
                </a:moveTo>
                <a:lnTo>
                  <a:pt x="0" y="0"/>
                </a:lnTo>
              </a:path>
            </a:pathLst>
          </a:custGeom>
          <a:ln w="4838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9" name="object 19"/>
          <p:cNvSpPr/>
          <p:nvPr/>
        </p:nvSpPr>
        <p:spPr>
          <a:xfrm>
            <a:off x="2990747" y="1491965"/>
            <a:ext cx="15153" cy="16019"/>
          </a:xfrm>
          <a:custGeom>
            <a:avLst/>
            <a:gdLst/>
            <a:ahLst/>
            <a:cxnLst/>
            <a:rect l="l" t="t" r="r" b="b"/>
            <a:pathLst>
              <a:path w="22225" h="23494">
                <a:moveTo>
                  <a:pt x="8409" y="0"/>
                </a:moveTo>
                <a:lnTo>
                  <a:pt x="46" y="20486"/>
                </a:lnTo>
                <a:lnTo>
                  <a:pt x="0" y="20665"/>
                </a:lnTo>
                <a:lnTo>
                  <a:pt x="579" y="22045"/>
                </a:lnTo>
                <a:lnTo>
                  <a:pt x="3053" y="23055"/>
                </a:lnTo>
                <a:lnTo>
                  <a:pt x="4465" y="22461"/>
                </a:lnTo>
                <a:lnTo>
                  <a:pt x="9754" y="9507"/>
                </a:lnTo>
                <a:lnTo>
                  <a:pt x="15919" y="9507"/>
                </a:lnTo>
                <a:lnTo>
                  <a:pt x="8409" y="0"/>
                </a:lnTo>
                <a:close/>
              </a:path>
              <a:path w="22225" h="23494">
                <a:moveTo>
                  <a:pt x="15919" y="9507"/>
                </a:moveTo>
                <a:lnTo>
                  <a:pt x="9754" y="9507"/>
                </a:lnTo>
                <a:lnTo>
                  <a:pt x="18428" y="20486"/>
                </a:lnTo>
                <a:lnTo>
                  <a:pt x="19949" y="20665"/>
                </a:lnTo>
                <a:lnTo>
                  <a:pt x="22045" y="19008"/>
                </a:lnTo>
                <a:lnTo>
                  <a:pt x="22224" y="17487"/>
                </a:lnTo>
                <a:lnTo>
                  <a:pt x="15919" y="9507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4" name="object 24"/>
          <p:cNvSpPr/>
          <p:nvPr/>
        </p:nvSpPr>
        <p:spPr>
          <a:xfrm>
            <a:off x="4598324" y="3525763"/>
            <a:ext cx="0" cy="224270"/>
          </a:xfrm>
          <a:custGeom>
            <a:avLst/>
            <a:gdLst/>
            <a:ahLst/>
            <a:cxnLst/>
            <a:rect l="l" t="t" r="r" b="b"/>
            <a:pathLst>
              <a:path h="328929">
                <a:moveTo>
                  <a:pt x="0" y="0"/>
                </a:moveTo>
                <a:lnTo>
                  <a:pt x="0" y="328512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5" name="object 25"/>
          <p:cNvSpPr/>
          <p:nvPr/>
        </p:nvSpPr>
        <p:spPr>
          <a:xfrm>
            <a:off x="4878836" y="3524352"/>
            <a:ext cx="0" cy="226868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332648"/>
                </a:lnTo>
              </a:path>
            </a:pathLst>
          </a:custGeom>
          <a:ln w="6201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6" name="object 26"/>
          <p:cNvSpPr/>
          <p:nvPr/>
        </p:nvSpPr>
        <p:spPr>
          <a:xfrm>
            <a:off x="4305061" y="3748758"/>
            <a:ext cx="576263" cy="0"/>
          </a:xfrm>
          <a:custGeom>
            <a:avLst/>
            <a:gdLst/>
            <a:ahLst/>
            <a:cxnLst/>
            <a:rect l="l" t="t" r="r" b="b"/>
            <a:pathLst>
              <a:path w="845184">
                <a:moveTo>
                  <a:pt x="0" y="0"/>
                </a:moveTo>
                <a:lnTo>
                  <a:pt x="844641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7" name="object 27"/>
          <p:cNvSpPr/>
          <p:nvPr/>
        </p:nvSpPr>
        <p:spPr>
          <a:xfrm>
            <a:off x="4305061" y="3527140"/>
            <a:ext cx="576263" cy="0"/>
          </a:xfrm>
          <a:custGeom>
            <a:avLst/>
            <a:gdLst/>
            <a:ahLst/>
            <a:cxnLst/>
            <a:rect l="l" t="t" r="r" b="b"/>
            <a:pathLst>
              <a:path w="845184">
                <a:moveTo>
                  <a:pt x="0" y="0"/>
                </a:moveTo>
                <a:lnTo>
                  <a:pt x="844641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8" name="object 28"/>
          <p:cNvSpPr/>
          <p:nvPr/>
        </p:nvSpPr>
        <p:spPr>
          <a:xfrm>
            <a:off x="4598326" y="374974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53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9" name="object 29"/>
          <p:cNvSpPr/>
          <p:nvPr/>
        </p:nvSpPr>
        <p:spPr>
          <a:xfrm>
            <a:off x="4598326" y="3704896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53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" name="object 30"/>
          <p:cNvSpPr/>
          <p:nvPr/>
        </p:nvSpPr>
        <p:spPr>
          <a:xfrm>
            <a:off x="4598326" y="3660107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53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" name="object 31"/>
          <p:cNvSpPr/>
          <p:nvPr/>
        </p:nvSpPr>
        <p:spPr>
          <a:xfrm>
            <a:off x="4598326" y="3615327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53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" name="object 32"/>
          <p:cNvSpPr/>
          <p:nvPr/>
        </p:nvSpPr>
        <p:spPr>
          <a:xfrm>
            <a:off x="4598326" y="3570543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53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" name="object 33"/>
          <p:cNvSpPr/>
          <p:nvPr/>
        </p:nvSpPr>
        <p:spPr>
          <a:xfrm>
            <a:off x="4598326" y="3525762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53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" name="object 34"/>
          <p:cNvSpPr/>
          <p:nvPr/>
        </p:nvSpPr>
        <p:spPr>
          <a:xfrm>
            <a:off x="4598324" y="3542760"/>
            <a:ext cx="281420" cy="207385"/>
          </a:xfrm>
          <a:custGeom>
            <a:avLst/>
            <a:gdLst/>
            <a:ahLst/>
            <a:cxnLst/>
            <a:rect l="l" t="t" r="r" b="b"/>
            <a:pathLst>
              <a:path w="412750" h="304165">
                <a:moveTo>
                  <a:pt x="0" y="299250"/>
                </a:moveTo>
                <a:lnTo>
                  <a:pt x="1349" y="298314"/>
                </a:lnTo>
                <a:lnTo>
                  <a:pt x="6912" y="299553"/>
                </a:lnTo>
                <a:lnTo>
                  <a:pt x="12463" y="298314"/>
                </a:lnTo>
                <a:lnTo>
                  <a:pt x="18026" y="294381"/>
                </a:lnTo>
                <a:lnTo>
                  <a:pt x="23583" y="299553"/>
                </a:lnTo>
                <a:lnTo>
                  <a:pt x="29140" y="291688"/>
                </a:lnTo>
                <a:lnTo>
                  <a:pt x="34692" y="294381"/>
                </a:lnTo>
                <a:lnTo>
                  <a:pt x="40260" y="295615"/>
                </a:lnTo>
                <a:lnTo>
                  <a:pt x="45823" y="294381"/>
                </a:lnTo>
                <a:lnTo>
                  <a:pt x="51374" y="296959"/>
                </a:lnTo>
                <a:lnTo>
                  <a:pt x="56937" y="275964"/>
                </a:lnTo>
                <a:lnTo>
                  <a:pt x="62412" y="291688"/>
                </a:lnTo>
                <a:lnTo>
                  <a:pt x="67969" y="282485"/>
                </a:lnTo>
                <a:lnTo>
                  <a:pt x="73532" y="278558"/>
                </a:lnTo>
                <a:lnTo>
                  <a:pt x="79089" y="273282"/>
                </a:lnTo>
                <a:lnTo>
                  <a:pt x="84651" y="282485"/>
                </a:lnTo>
                <a:lnTo>
                  <a:pt x="90203" y="272032"/>
                </a:lnTo>
                <a:lnTo>
                  <a:pt x="95766" y="240495"/>
                </a:lnTo>
                <a:lnTo>
                  <a:pt x="101334" y="254875"/>
                </a:lnTo>
                <a:lnTo>
                  <a:pt x="106886" y="232525"/>
                </a:lnTo>
                <a:lnTo>
                  <a:pt x="112437" y="222083"/>
                </a:lnTo>
                <a:lnTo>
                  <a:pt x="118000" y="206254"/>
                </a:lnTo>
                <a:lnTo>
                  <a:pt x="123557" y="166831"/>
                </a:lnTo>
                <a:lnTo>
                  <a:pt x="129120" y="157627"/>
                </a:lnTo>
                <a:lnTo>
                  <a:pt x="134677" y="172112"/>
                </a:lnTo>
                <a:lnTo>
                  <a:pt x="140234" y="136638"/>
                </a:lnTo>
                <a:lnTo>
                  <a:pt x="145786" y="61740"/>
                </a:lnTo>
                <a:lnTo>
                  <a:pt x="151349" y="35480"/>
                </a:lnTo>
                <a:lnTo>
                  <a:pt x="156906" y="51209"/>
                </a:lnTo>
                <a:lnTo>
                  <a:pt x="162468" y="6504"/>
                </a:lnTo>
                <a:lnTo>
                  <a:pt x="168031" y="15724"/>
                </a:lnTo>
                <a:lnTo>
                  <a:pt x="173583" y="0"/>
                </a:lnTo>
                <a:lnTo>
                  <a:pt x="179068" y="40750"/>
                </a:lnTo>
                <a:lnTo>
                  <a:pt x="184631" y="53897"/>
                </a:lnTo>
                <a:lnTo>
                  <a:pt x="190183" y="112939"/>
                </a:lnTo>
                <a:lnTo>
                  <a:pt x="195740" y="140576"/>
                </a:lnTo>
                <a:lnTo>
                  <a:pt x="201303" y="240495"/>
                </a:lnTo>
                <a:lnTo>
                  <a:pt x="206865" y="261490"/>
                </a:lnTo>
                <a:lnTo>
                  <a:pt x="212417" y="275964"/>
                </a:lnTo>
                <a:lnTo>
                  <a:pt x="217985" y="298314"/>
                </a:lnTo>
                <a:lnTo>
                  <a:pt x="223542" y="300886"/>
                </a:lnTo>
                <a:lnTo>
                  <a:pt x="229094" y="303585"/>
                </a:lnTo>
                <a:lnTo>
                  <a:pt x="240214" y="303585"/>
                </a:lnTo>
                <a:lnTo>
                  <a:pt x="245771" y="302235"/>
                </a:lnTo>
                <a:lnTo>
                  <a:pt x="251328" y="303585"/>
                </a:lnTo>
                <a:lnTo>
                  <a:pt x="256880" y="302235"/>
                </a:lnTo>
                <a:lnTo>
                  <a:pt x="262448" y="302235"/>
                </a:lnTo>
                <a:lnTo>
                  <a:pt x="268000" y="303585"/>
                </a:lnTo>
                <a:lnTo>
                  <a:pt x="273562" y="302235"/>
                </a:lnTo>
                <a:lnTo>
                  <a:pt x="279120" y="303585"/>
                </a:lnTo>
                <a:lnTo>
                  <a:pt x="412453" y="303585"/>
                </a:lnTo>
              </a:path>
            </a:pathLst>
          </a:custGeom>
          <a:ln w="4130">
            <a:solidFill>
              <a:srgbClr val="939596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" name="object 35"/>
          <p:cNvSpPr/>
          <p:nvPr/>
        </p:nvSpPr>
        <p:spPr>
          <a:xfrm>
            <a:off x="4598324" y="3533799"/>
            <a:ext cx="281420" cy="216044"/>
          </a:xfrm>
          <a:custGeom>
            <a:avLst/>
            <a:gdLst/>
            <a:ahLst/>
            <a:cxnLst/>
            <a:rect l="l" t="t" r="r" b="b"/>
            <a:pathLst>
              <a:path w="412750" h="316865">
                <a:moveTo>
                  <a:pt x="0" y="315079"/>
                </a:moveTo>
                <a:lnTo>
                  <a:pt x="1349" y="315377"/>
                </a:lnTo>
                <a:lnTo>
                  <a:pt x="6912" y="314027"/>
                </a:lnTo>
                <a:lnTo>
                  <a:pt x="12463" y="314027"/>
                </a:lnTo>
                <a:lnTo>
                  <a:pt x="18026" y="306184"/>
                </a:lnTo>
                <a:lnTo>
                  <a:pt x="23583" y="312694"/>
                </a:lnTo>
                <a:lnTo>
                  <a:pt x="29140" y="303486"/>
                </a:lnTo>
                <a:lnTo>
                  <a:pt x="34692" y="314027"/>
                </a:lnTo>
                <a:lnTo>
                  <a:pt x="40260" y="308756"/>
                </a:lnTo>
                <a:lnTo>
                  <a:pt x="45823" y="306184"/>
                </a:lnTo>
                <a:lnTo>
                  <a:pt x="51374" y="303486"/>
                </a:lnTo>
                <a:lnTo>
                  <a:pt x="56937" y="293043"/>
                </a:lnTo>
                <a:lnTo>
                  <a:pt x="62412" y="298314"/>
                </a:lnTo>
                <a:lnTo>
                  <a:pt x="67969" y="304829"/>
                </a:lnTo>
                <a:lnTo>
                  <a:pt x="73532" y="282485"/>
                </a:lnTo>
                <a:lnTo>
                  <a:pt x="79089" y="279902"/>
                </a:lnTo>
                <a:lnTo>
                  <a:pt x="84651" y="287778"/>
                </a:lnTo>
                <a:lnTo>
                  <a:pt x="90203" y="275975"/>
                </a:lnTo>
                <a:lnTo>
                  <a:pt x="95766" y="266761"/>
                </a:lnTo>
                <a:lnTo>
                  <a:pt x="101334" y="258896"/>
                </a:lnTo>
                <a:lnTo>
                  <a:pt x="106886" y="252281"/>
                </a:lnTo>
                <a:lnTo>
                  <a:pt x="112437" y="222083"/>
                </a:lnTo>
                <a:lnTo>
                  <a:pt x="118000" y="231286"/>
                </a:lnTo>
                <a:lnTo>
                  <a:pt x="123557" y="186597"/>
                </a:lnTo>
                <a:lnTo>
                  <a:pt x="129120" y="173467"/>
                </a:lnTo>
                <a:lnTo>
                  <a:pt x="134677" y="151112"/>
                </a:lnTo>
                <a:lnTo>
                  <a:pt x="140234" y="152467"/>
                </a:lnTo>
                <a:lnTo>
                  <a:pt x="145786" y="95893"/>
                </a:lnTo>
                <a:lnTo>
                  <a:pt x="151349" y="55131"/>
                </a:lnTo>
                <a:lnTo>
                  <a:pt x="156906" y="32803"/>
                </a:lnTo>
                <a:lnTo>
                  <a:pt x="162468" y="47277"/>
                </a:lnTo>
                <a:lnTo>
                  <a:pt x="168031" y="20989"/>
                </a:lnTo>
                <a:lnTo>
                  <a:pt x="173583" y="0"/>
                </a:lnTo>
                <a:lnTo>
                  <a:pt x="179068" y="19645"/>
                </a:lnTo>
                <a:lnTo>
                  <a:pt x="184631" y="99825"/>
                </a:lnTo>
                <a:lnTo>
                  <a:pt x="190183" y="174706"/>
                </a:lnTo>
                <a:lnTo>
                  <a:pt x="195740" y="170769"/>
                </a:lnTo>
                <a:lnTo>
                  <a:pt x="201303" y="248360"/>
                </a:lnTo>
                <a:lnTo>
                  <a:pt x="206865" y="283840"/>
                </a:lnTo>
                <a:lnTo>
                  <a:pt x="212417" y="287778"/>
                </a:lnTo>
                <a:lnTo>
                  <a:pt x="217985" y="312694"/>
                </a:lnTo>
                <a:lnTo>
                  <a:pt x="223542" y="311455"/>
                </a:lnTo>
                <a:lnTo>
                  <a:pt x="229094" y="315377"/>
                </a:lnTo>
                <a:lnTo>
                  <a:pt x="234651" y="316726"/>
                </a:lnTo>
                <a:lnTo>
                  <a:pt x="290245" y="316726"/>
                </a:lnTo>
                <a:lnTo>
                  <a:pt x="295714" y="315377"/>
                </a:lnTo>
                <a:lnTo>
                  <a:pt x="301282" y="316726"/>
                </a:lnTo>
                <a:lnTo>
                  <a:pt x="306839" y="315377"/>
                </a:lnTo>
                <a:lnTo>
                  <a:pt x="312391" y="316726"/>
                </a:lnTo>
                <a:lnTo>
                  <a:pt x="367979" y="316726"/>
                </a:lnTo>
                <a:lnTo>
                  <a:pt x="373547" y="315377"/>
                </a:lnTo>
                <a:lnTo>
                  <a:pt x="379094" y="316726"/>
                </a:lnTo>
                <a:lnTo>
                  <a:pt x="412453" y="316726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6" name="object 36"/>
          <p:cNvSpPr/>
          <p:nvPr/>
        </p:nvSpPr>
        <p:spPr>
          <a:xfrm>
            <a:off x="4598324" y="3539159"/>
            <a:ext cx="281420" cy="210849"/>
          </a:xfrm>
          <a:custGeom>
            <a:avLst/>
            <a:gdLst/>
            <a:ahLst/>
            <a:cxnLst/>
            <a:rect l="l" t="t" r="r" b="b"/>
            <a:pathLst>
              <a:path w="412750" h="309245">
                <a:moveTo>
                  <a:pt x="0" y="303287"/>
                </a:moveTo>
                <a:lnTo>
                  <a:pt x="1349" y="303596"/>
                </a:lnTo>
                <a:lnTo>
                  <a:pt x="6912" y="303596"/>
                </a:lnTo>
                <a:lnTo>
                  <a:pt x="12463" y="308866"/>
                </a:lnTo>
                <a:lnTo>
                  <a:pt x="18026" y="300897"/>
                </a:lnTo>
                <a:lnTo>
                  <a:pt x="23583" y="307517"/>
                </a:lnTo>
                <a:lnTo>
                  <a:pt x="29140" y="294398"/>
                </a:lnTo>
                <a:lnTo>
                  <a:pt x="34692" y="303596"/>
                </a:lnTo>
                <a:lnTo>
                  <a:pt x="40260" y="299663"/>
                </a:lnTo>
                <a:lnTo>
                  <a:pt x="45823" y="295626"/>
                </a:lnTo>
                <a:lnTo>
                  <a:pt x="51374" y="293043"/>
                </a:lnTo>
                <a:lnTo>
                  <a:pt x="56937" y="286539"/>
                </a:lnTo>
                <a:lnTo>
                  <a:pt x="62412" y="294398"/>
                </a:lnTo>
                <a:lnTo>
                  <a:pt x="67969" y="289122"/>
                </a:lnTo>
                <a:lnTo>
                  <a:pt x="73532" y="298325"/>
                </a:lnTo>
                <a:lnTo>
                  <a:pt x="79089" y="279918"/>
                </a:lnTo>
                <a:lnTo>
                  <a:pt x="84651" y="278563"/>
                </a:lnTo>
                <a:lnTo>
                  <a:pt x="90203" y="270704"/>
                </a:lnTo>
                <a:lnTo>
                  <a:pt x="95766" y="256219"/>
                </a:lnTo>
                <a:lnTo>
                  <a:pt x="101334" y="251036"/>
                </a:lnTo>
                <a:lnTo>
                  <a:pt x="106886" y="232630"/>
                </a:lnTo>
                <a:lnTo>
                  <a:pt x="112437" y="203682"/>
                </a:lnTo>
                <a:lnTo>
                  <a:pt x="118000" y="228703"/>
                </a:lnTo>
                <a:lnTo>
                  <a:pt x="123557" y="185254"/>
                </a:lnTo>
                <a:lnTo>
                  <a:pt x="129120" y="186597"/>
                </a:lnTo>
                <a:lnTo>
                  <a:pt x="134677" y="158977"/>
                </a:lnTo>
                <a:lnTo>
                  <a:pt x="140234" y="149785"/>
                </a:lnTo>
                <a:lnTo>
                  <a:pt x="145786" y="56491"/>
                </a:lnTo>
                <a:lnTo>
                  <a:pt x="151349" y="80163"/>
                </a:lnTo>
                <a:lnTo>
                  <a:pt x="156906" y="52553"/>
                </a:lnTo>
                <a:lnTo>
                  <a:pt x="162468" y="0"/>
                </a:lnTo>
                <a:lnTo>
                  <a:pt x="168031" y="5281"/>
                </a:lnTo>
                <a:lnTo>
                  <a:pt x="173583" y="19761"/>
                </a:lnTo>
                <a:lnTo>
                  <a:pt x="179068" y="23682"/>
                </a:lnTo>
                <a:lnTo>
                  <a:pt x="184631" y="90710"/>
                </a:lnTo>
                <a:lnTo>
                  <a:pt x="190183" y="120930"/>
                </a:lnTo>
                <a:lnTo>
                  <a:pt x="195740" y="181321"/>
                </a:lnTo>
                <a:lnTo>
                  <a:pt x="201303" y="224666"/>
                </a:lnTo>
                <a:lnTo>
                  <a:pt x="206865" y="253636"/>
                </a:lnTo>
                <a:lnTo>
                  <a:pt x="212417" y="289122"/>
                </a:lnTo>
                <a:lnTo>
                  <a:pt x="217985" y="302241"/>
                </a:lnTo>
                <a:lnTo>
                  <a:pt x="223542" y="304835"/>
                </a:lnTo>
                <a:lnTo>
                  <a:pt x="229094" y="307517"/>
                </a:lnTo>
                <a:lnTo>
                  <a:pt x="234651" y="307517"/>
                </a:lnTo>
                <a:lnTo>
                  <a:pt x="240214" y="306168"/>
                </a:lnTo>
                <a:lnTo>
                  <a:pt x="245771" y="308866"/>
                </a:lnTo>
                <a:lnTo>
                  <a:pt x="262448" y="308866"/>
                </a:lnTo>
                <a:lnTo>
                  <a:pt x="268000" y="307517"/>
                </a:lnTo>
                <a:lnTo>
                  <a:pt x="273562" y="307517"/>
                </a:lnTo>
                <a:lnTo>
                  <a:pt x="279120" y="308866"/>
                </a:lnTo>
                <a:lnTo>
                  <a:pt x="367979" y="308866"/>
                </a:lnTo>
                <a:lnTo>
                  <a:pt x="373547" y="307517"/>
                </a:lnTo>
                <a:lnTo>
                  <a:pt x="379094" y="308866"/>
                </a:lnTo>
                <a:lnTo>
                  <a:pt x="412453" y="308866"/>
                </a:lnTo>
              </a:path>
            </a:pathLst>
          </a:custGeom>
          <a:ln w="4130">
            <a:solidFill>
              <a:srgbClr val="EB2227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7" name="object 37"/>
          <p:cNvSpPr/>
          <p:nvPr/>
        </p:nvSpPr>
        <p:spPr>
          <a:xfrm>
            <a:off x="4598324" y="3532882"/>
            <a:ext cx="281420" cy="216910"/>
          </a:xfrm>
          <a:custGeom>
            <a:avLst/>
            <a:gdLst/>
            <a:ahLst/>
            <a:cxnLst/>
            <a:rect l="l" t="t" r="r" b="b"/>
            <a:pathLst>
              <a:path w="412750" h="318134">
                <a:moveTo>
                  <a:pt x="0" y="314765"/>
                </a:moveTo>
                <a:lnTo>
                  <a:pt x="1349" y="314038"/>
                </a:lnTo>
                <a:lnTo>
                  <a:pt x="6912" y="310100"/>
                </a:lnTo>
                <a:lnTo>
                  <a:pt x="12463" y="318070"/>
                </a:lnTo>
                <a:lnTo>
                  <a:pt x="18026" y="307528"/>
                </a:lnTo>
                <a:lnTo>
                  <a:pt x="23583" y="312799"/>
                </a:lnTo>
                <a:lnTo>
                  <a:pt x="29140" y="315371"/>
                </a:lnTo>
                <a:lnTo>
                  <a:pt x="34692" y="310100"/>
                </a:lnTo>
                <a:lnTo>
                  <a:pt x="40260" y="310100"/>
                </a:lnTo>
                <a:lnTo>
                  <a:pt x="45823" y="300902"/>
                </a:lnTo>
                <a:lnTo>
                  <a:pt x="51374" y="315371"/>
                </a:lnTo>
                <a:lnTo>
                  <a:pt x="56937" y="299658"/>
                </a:lnTo>
                <a:lnTo>
                  <a:pt x="62412" y="307528"/>
                </a:lnTo>
                <a:lnTo>
                  <a:pt x="67969" y="290449"/>
                </a:lnTo>
                <a:lnTo>
                  <a:pt x="73532" y="298325"/>
                </a:lnTo>
                <a:lnTo>
                  <a:pt x="79089" y="289122"/>
                </a:lnTo>
                <a:lnTo>
                  <a:pt x="84651" y="295742"/>
                </a:lnTo>
                <a:lnTo>
                  <a:pt x="90203" y="283829"/>
                </a:lnTo>
                <a:lnTo>
                  <a:pt x="95766" y="261495"/>
                </a:lnTo>
                <a:lnTo>
                  <a:pt x="101334" y="262839"/>
                </a:lnTo>
                <a:lnTo>
                  <a:pt x="106886" y="248349"/>
                </a:lnTo>
                <a:lnTo>
                  <a:pt x="112437" y="212885"/>
                </a:lnTo>
                <a:lnTo>
                  <a:pt x="118000" y="237906"/>
                </a:lnTo>
                <a:lnTo>
                  <a:pt x="123557" y="198400"/>
                </a:lnTo>
                <a:lnTo>
                  <a:pt x="129120" y="161670"/>
                </a:lnTo>
                <a:lnTo>
                  <a:pt x="134677" y="155061"/>
                </a:lnTo>
                <a:lnTo>
                  <a:pt x="140234" y="137987"/>
                </a:lnTo>
                <a:lnTo>
                  <a:pt x="145786" y="80163"/>
                </a:lnTo>
                <a:lnTo>
                  <a:pt x="151349" y="80163"/>
                </a:lnTo>
                <a:lnTo>
                  <a:pt x="156906" y="39401"/>
                </a:lnTo>
                <a:lnTo>
                  <a:pt x="162468" y="42094"/>
                </a:lnTo>
                <a:lnTo>
                  <a:pt x="168031" y="55235"/>
                </a:lnTo>
                <a:lnTo>
                  <a:pt x="173583" y="0"/>
                </a:lnTo>
                <a:lnTo>
                  <a:pt x="179068" y="32885"/>
                </a:lnTo>
                <a:lnTo>
                  <a:pt x="184631" y="107789"/>
                </a:lnTo>
                <a:lnTo>
                  <a:pt x="190183" y="103862"/>
                </a:lnTo>
                <a:lnTo>
                  <a:pt x="195740" y="181316"/>
                </a:lnTo>
                <a:lnTo>
                  <a:pt x="201303" y="228698"/>
                </a:lnTo>
                <a:lnTo>
                  <a:pt x="206865" y="268104"/>
                </a:lnTo>
                <a:lnTo>
                  <a:pt x="217985" y="315371"/>
                </a:lnTo>
                <a:lnTo>
                  <a:pt x="223542" y="315371"/>
                </a:lnTo>
                <a:lnTo>
                  <a:pt x="229094" y="316720"/>
                </a:lnTo>
                <a:lnTo>
                  <a:pt x="234651" y="318070"/>
                </a:lnTo>
                <a:lnTo>
                  <a:pt x="240214" y="318070"/>
                </a:lnTo>
                <a:lnTo>
                  <a:pt x="245771" y="316720"/>
                </a:lnTo>
                <a:lnTo>
                  <a:pt x="251328" y="318070"/>
                </a:lnTo>
                <a:lnTo>
                  <a:pt x="268000" y="318070"/>
                </a:lnTo>
                <a:lnTo>
                  <a:pt x="273562" y="314038"/>
                </a:lnTo>
                <a:lnTo>
                  <a:pt x="279120" y="316720"/>
                </a:lnTo>
                <a:lnTo>
                  <a:pt x="284682" y="318070"/>
                </a:lnTo>
                <a:lnTo>
                  <a:pt x="412453" y="318070"/>
                </a:lnTo>
              </a:path>
            </a:pathLst>
          </a:custGeom>
          <a:ln w="4130">
            <a:solidFill>
              <a:srgbClr val="2E368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8" name="object 38"/>
          <p:cNvSpPr/>
          <p:nvPr/>
        </p:nvSpPr>
        <p:spPr>
          <a:xfrm>
            <a:off x="4306467" y="3527140"/>
            <a:ext cx="0" cy="222972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0"/>
                </a:moveTo>
                <a:lnTo>
                  <a:pt x="0" y="326948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9" name="object 39"/>
          <p:cNvSpPr/>
          <p:nvPr/>
        </p:nvSpPr>
        <p:spPr>
          <a:xfrm>
            <a:off x="4584191" y="3526682"/>
            <a:ext cx="0" cy="223405"/>
          </a:xfrm>
          <a:custGeom>
            <a:avLst/>
            <a:gdLst/>
            <a:ahLst/>
            <a:cxnLst/>
            <a:rect l="l" t="t" r="r" b="b"/>
            <a:pathLst>
              <a:path h="327659">
                <a:moveTo>
                  <a:pt x="0" y="0"/>
                </a:moveTo>
                <a:lnTo>
                  <a:pt x="0" y="327623"/>
                </a:lnTo>
              </a:path>
            </a:pathLst>
          </a:custGeom>
          <a:ln w="1041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0" name="object 40"/>
          <p:cNvSpPr/>
          <p:nvPr/>
        </p:nvSpPr>
        <p:spPr>
          <a:xfrm>
            <a:off x="4333090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1" name="object 41"/>
          <p:cNvSpPr/>
          <p:nvPr/>
        </p:nvSpPr>
        <p:spPr>
          <a:xfrm>
            <a:off x="4349553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2" name="object 42"/>
          <p:cNvSpPr/>
          <p:nvPr/>
        </p:nvSpPr>
        <p:spPr>
          <a:xfrm>
            <a:off x="4361175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3" name="object 43"/>
          <p:cNvSpPr/>
          <p:nvPr/>
        </p:nvSpPr>
        <p:spPr>
          <a:xfrm>
            <a:off x="4370252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4" name="object 44"/>
          <p:cNvSpPr/>
          <p:nvPr/>
        </p:nvSpPr>
        <p:spPr>
          <a:xfrm>
            <a:off x="4377642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5" name="object 45"/>
          <p:cNvSpPr/>
          <p:nvPr/>
        </p:nvSpPr>
        <p:spPr>
          <a:xfrm>
            <a:off x="4383857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6" name="object 46"/>
          <p:cNvSpPr/>
          <p:nvPr/>
        </p:nvSpPr>
        <p:spPr>
          <a:xfrm>
            <a:off x="4389260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7" name="object 47"/>
          <p:cNvSpPr/>
          <p:nvPr/>
        </p:nvSpPr>
        <p:spPr>
          <a:xfrm>
            <a:off x="4394052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8" name="object 48"/>
          <p:cNvSpPr/>
          <p:nvPr/>
        </p:nvSpPr>
        <p:spPr>
          <a:xfrm>
            <a:off x="4398333" y="3528769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203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49" name="object 49"/>
          <p:cNvSpPr/>
          <p:nvPr/>
        </p:nvSpPr>
        <p:spPr>
          <a:xfrm>
            <a:off x="4426414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0" name="object 50"/>
          <p:cNvSpPr/>
          <p:nvPr/>
        </p:nvSpPr>
        <p:spPr>
          <a:xfrm>
            <a:off x="4442828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1" name="object 51"/>
          <p:cNvSpPr/>
          <p:nvPr/>
        </p:nvSpPr>
        <p:spPr>
          <a:xfrm>
            <a:off x="4454502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2" name="object 52"/>
          <p:cNvSpPr/>
          <p:nvPr/>
        </p:nvSpPr>
        <p:spPr>
          <a:xfrm>
            <a:off x="4463523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3" name="object 53"/>
          <p:cNvSpPr/>
          <p:nvPr/>
        </p:nvSpPr>
        <p:spPr>
          <a:xfrm>
            <a:off x="4470909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4" name="object 54"/>
          <p:cNvSpPr/>
          <p:nvPr/>
        </p:nvSpPr>
        <p:spPr>
          <a:xfrm>
            <a:off x="4477184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5" name="object 55"/>
          <p:cNvSpPr/>
          <p:nvPr/>
        </p:nvSpPr>
        <p:spPr>
          <a:xfrm>
            <a:off x="4482580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6" name="object 56"/>
          <p:cNvSpPr/>
          <p:nvPr/>
        </p:nvSpPr>
        <p:spPr>
          <a:xfrm>
            <a:off x="4487323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7" name="object 57"/>
          <p:cNvSpPr/>
          <p:nvPr/>
        </p:nvSpPr>
        <p:spPr>
          <a:xfrm>
            <a:off x="4491604" y="3528769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203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8" name="object 58"/>
          <p:cNvSpPr/>
          <p:nvPr/>
        </p:nvSpPr>
        <p:spPr>
          <a:xfrm>
            <a:off x="4519689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59" name="object 59"/>
          <p:cNvSpPr/>
          <p:nvPr/>
        </p:nvSpPr>
        <p:spPr>
          <a:xfrm>
            <a:off x="4536103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0" name="object 60"/>
          <p:cNvSpPr/>
          <p:nvPr/>
        </p:nvSpPr>
        <p:spPr>
          <a:xfrm>
            <a:off x="4547770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1" name="object 61"/>
          <p:cNvSpPr/>
          <p:nvPr/>
        </p:nvSpPr>
        <p:spPr>
          <a:xfrm>
            <a:off x="4556843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2" name="object 62"/>
          <p:cNvSpPr/>
          <p:nvPr/>
        </p:nvSpPr>
        <p:spPr>
          <a:xfrm>
            <a:off x="4564184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3" name="object 63"/>
          <p:cNvSpPr/>
          <p:nvPr/>
        </p:nvSpPr>
        <p:spPr>
          <a:xfrm>
            <a:off x="4570455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4" name="object 64"/>
          <p:cNvSpPr/>
          <p:nvPr/>
        </p:nvSpPr>
        <p:spPr>
          <a:xfrm>
            <a:off x="4575852" y="3528088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17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5" name="object 65"/>
          <p:cNvSpPr/>
          <p:nvPr/>
        </p:nvSpPr>
        <p:spPr>
          <a:xfrm>
            <a:off x="4584928" y="3528769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130" y="0"/>
                </a:lnTo>
              </a:path>
            </a:pathLst>
          </a:custGeom>
          <a:ln w="3203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6" name="object 66"/>
          <p:cNvSpPr/>
          <p:nvPr/>
        </p:nvSpPr>
        <p:spPr>
          <a:xfrm>
            <a:off x="4306469" y="3750059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36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7" name="object 67"/>
          <p:cNvSpPr/>
          <p:nvPr/>
        </p:nvSpPr>
        <p:spPr>
          <a:xfrm>
            <a:off x="4583534" y="3750059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108" y="0"/>
                </a:moveTo>
                <a:lnTo>
                  <a:pt x="0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8" name="object 68"/>
          <p:cNvSpPr/>
          <p:nvPr/>
        </p:nvSpPr>
        <p:spPr>
          <a:xfrm>
            <a:off x="4306469" y="3705417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36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69" name="object 69"/>
          <p:cNvSpPr/>
          <p:nvPr/>
        </p:nvSpPr>
        <p:spPr>
          <a:xfrm>
            <a:off x="4583534" y="3705417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108" y="0"/>
                </a:moveTo>
                <a:lnTo>
                  <a:pt x="0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0" name="object 70"/>
          <p:cNvSpPr/>
          <p:nvPr/>
        </p:nvSpPr>
        <p:spPr>
          <a:xfrm>
            <a:off x="4306469" y="3660854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36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1" name="object 71"/>
          <p:cNvSpPr/>
          <p:nvPr/>
        </p:nvSpPr>
        <p:spPr>
          <a:xfrm>
            <a:off x="4583534" y="3660854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108" y="0"/>
                </a:moveTo>
                <a:lnTo>
                  <a:pt x="0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2" name="object 72"/>
          <p:cNvSpPr/>
          <p:nvPr/>
        </p:nvSpPr>
        <p:spPr>
          <a:xfrm>
            <a:off x="4306469" y="3616285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36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3" name="object 73"/>
          <p:cNvSpPr/>
          <p:nvPr/>
        </p:nvSpPr>
        <p:spPr>
          <a:xfrm>
            <a:off x="4583534" y="3616285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108" y="0"/>
                </a:moveTo>
                <a:lnTo>
                  <a:pt x="0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4" name="object 74"/>
          <p:cNvSpPr/>
          <p:nvPr/>
        </p:nvSpPr>
        <p:spPr>
          <a:xfrm>
            <a:off x="4306469" y="3571711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36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5" name="object 75"/>
          <p:cNvSpPr/>
          <p:nvPr/>
        </p:nvSpPr>
        <p:spPr>
          <a:xfrm>
            <a:off x="4583534" y="3571711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108" y="0"/>
                </a:moveTo>
                <a:lnTo>
                  <a:pt x="0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6" name="object 76"/>
          <p:cNvSpPr/>
          <p:nvPr/>
        </p:nvSpPr>
        <p:spPr>
          <a:xfrm>
            <a:off x="4306469" y="3527140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4036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7" name="object 77"/>
          <p:cNvSpPr/>
          <p:nvPr/>
        </p:nvSpPr>
        <p:spPr>
          <a:xfrm>
            <a:off x="4583534" y="3527140"/>
            <a:ext cx="3031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4108" y="0"/>
                </a:moveTo>
                <a:lnTo>
                  <a:pt x="0" y="0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8" name="object 78"/>
          <p:cNvSpPr/>
          <p:nvPr/>
        </p:nvSpPr>
        <p:spPr>
          <a:xfrm>
            <a:off x="4306467" y="3553883"/>
            <a:ext cx="280122" cy="196561"/>
          </a:xfrm>
          <a:custGeom>
            <a:avLst/>
            <a:gdLst/>
            <a:ahLst/>
            <a:cxnLst/>
            <a:rect l="l" t="t" r="r" b="b"/>
            <a:pathLst>
              <a:path w="410845" h="288290">
                <a:moveTo>
                  <a:pt x="0" y="287728"/>
                </a:moveTo>
                <a:lnTo>
                  <a:pt x="34538" y="287728"/>
                </a:lnTo>
                <a:lnTo>
                  <a:pt x="40067" y="286384"/>
                </a:lnTo>
                <a:lnTo>
                  <a:pt x="45591" y="287728"/>
                </a:lnTo>
                <a:lnTo>
                  <a:pt x="56662" y="287728"/>
                </a:lnTo>
                <a:lnTo>
                  <a:pt x="62120" y="286384"/>
                </a:lnTo>
                <a:lnTo>
                  <a:pt x="67649" y="287728"/>
                </a:lnTo>
                <a:lnTo>
                  <a:pt x="73185" y="287728"/>
                </a:lnTo>
                <a:lnTo>
                  <a:pt x="78719" y="286384"/>
                </a:lnTo>
                <a:lnTo>
                  <a:pt x="84249" y="287728"/>
                </a:lnTo>
                <a:lnTo>
                  <a:pt x="89773" y="287728"/>
                </a:lnTo>
                <a:lnTo>
                  <a:pt x="95308" y="286384"/>
                </a:lnTo>
                <a:lnTo>
                  <a:pt x="100838" y="287728"/>
                </a:lnTo>
                <a:lnTo>
                  <a:pt x="106373" y="286384"/>
                </a:lnTo>
                <a:lnTo>
                  <a:pt x="111903" y="287728"/>
                </a:lnTo>
                <a:lnTo>
                  <a:pt x="117433" y="286384"/>
                </a:lnTo>
                <a:lnTo>
                  <a:pt x="128497" y="286384"/>
                </a:lnTo>
                <a:lnTo>
                  <a:pt x="134032" y="285052"/>
                </a:lnTo>
                <a:lnTo>
                  <a:pt x="139562" y="285052"/>
                </a:lnTo>
                <a:lnTo>
                  <a:pt x="145092" y="279803"/>
                </a:lnTo>
                <a:lnTo>
                  <a:pt x="150627" y="281141"/>
                </a:lnTo>
                <a:lnTo>
                  <a:pt x="156157" y="278563"/>
                </a:lnTo>
                <a:lnTo>
                  <a:pt x="161692" y="281141"/>
                </a:lnTo>
                <a:lnTo>
                  <a:pt x="167221" y="270638"/>
                </a:lnTo>
                <a:lnTo>
                  <a:pt x="172751" y="258907"/>
                </a:lnTo>
                <a:lnTo>
                  <a:pt x="178215" y="252314"/>
                </a:lnTo>
                <a:lnTo>
                  <a:pt x="183744" y="240583"/>
                </a:lnTo>
                <a:lnTo>
                  <a:pt x="189274" y="219682"/>
                </a:lnTo>
                <a:lnTo>
                  <a:pt x="194809" y="181696"/>
                </a:lnTo>
                <a:lnTo>
                  <a:pt x="200339" y="168626"/>
                </a:lnTo>
                <a:lnTo>
                  <a:pt x="205868" y="121586"/>
                </a:lnTo>
                <a:lnTo>
                  <a:pt x="211403" y="94092"/>
                </a:lnTo>
                <a:lnTo>
                  <a:pt x="216933" y="73196"/>
                </a:lnTo>
                <a:lnTo>
                  <a:pt x="222463" y="54877"/>
                </a:lnTo>
                <a:lnTo>
                  <a:pt x="227998" y="0"/>
                </a:lnTo>
                <a:lnTo>
                  <a:pt x="233528" y="52300"/>
                </a:lnTo>
                <a:lnTo>
                  <a:pt x="239063" y="58788"/>
                </a:lnTo>
                <a:lnTo>
                  <a:pt x="244592" y="65380"/>
                </a:lnTo>
                <a:lnTo>
                  <a:pt x="250122" y="66713"/>
                </a:lnTo>
                <a:lnTo>
                  <a:pt x="255657" y="103256"/>
                </a:lnTo>
                <a:lnTo>
                  <a:pt x="261187" y="151641"/>
                </a:lnTo>
                <a:lnTo>
                  <a:pt x="266716" y="151641"/>
                </a:lnTo>
                <a:lnTo>
                  <a:pt x="272246" y="156895"/>
                </a:lnTo>
                <a:lnTo>
                  <a:pt x="277781" y="175213"/>
                </a:lnTo>
                <a:lnTo>
                  <a:pt x="283316" y="177796"/>
                </a:lnTo>
                <a:lnTo>
                  <a:pt x="288846" y="185711"/>
                </a:lnTo>
                <a:lnTo>
                  <a:pt x="294299" y="202702"/>
                </a:lnTo>
                <a:lnTo>
                  <a:pt x="299833" y="213100"/>
                </a:lnTo>
                <a:lnTo>
                  <a:pt x="305369" y="232751"/>
                </a:lnTo>
                <a:lnTo>
                  <a:pt x="310893" y="228846"/>
                </a:lnTo>
                <a:lnTo>
                  <a:pt x="316428" y="239245"/>
                </a:lnTo>
                <a:lnTo>
                  <a:pt x="321963" y="235334"/>
                </a:lnTo>
                <a:lnTo>
                  <a:pt x="327493" y="252314"/>
                </a:lnTo>
                <a:lnTo>
                  <a:pt x="333028" y="244494"/>
                </a:lnTo>
                <a:lnTo>
                  <a:pt x="338558" y="256329"/>
                </a:lnTo>
                <a:lnTo>
                  <a:pt x="344087" y="261479"/>
                </a:lnTo>
                <a:lnTo>
                  <a:pt x="349622" y="269404"/>
                </a:lnTo>
                <a:lnTo>
                  <a:pt x="355152" y="273315"/>
                </a:lnTo>
                <a:lnTo>
                  <a:pt x="360687" y="279803"/>
                </a:lnTo>
                <a:lnTo>
                  <a:pt x="366211" y="278563"/>
                </a:lnTo>
                <a:lnTo>
                  <a:pt x="371752" y="283713"/>
                </a:lnTo>
                <a:lnTo>
                  <a:pt x="377276" y="286384"/>
                </a:lnTo>
                <a:lnTo>
                  <a:pt x="382811" y="285052"/>
                </a:lnTo>
                <a:lnTo>
                  <a:pt x="388341" y="286384"/>
                </a:lnTo>
                <a:lnTo>
                  <a:pt x="399411" y="286384"/>
                </a:lnTo>
                <a:lnTo>
                  <a:pt x="404941" y="287728"/>
                </a:lnTo>
                <a:lnTo>
                  <a:pt x="410471" y="287728"/>
                </a:lnTo>
              </a:path>
            </a:pathLst>
          </a:custGeom>
          <a:ln w="4130">
            <a:solidFill>
              <a:srgbClr val="EB2227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79" name="object 79"/>
          <p:cNvSpPr/>
          <p:nvPr/>
        </p:nvSpPr>
        <p:spPr>
          <a:xfrm>
            <a:off x="4306467" y="3546732"/>
            <a:ext cx="280122" cy="203489"/>
          </a:xfrm>
          <a:custGeom>
            <a:avLst/>
            <a:gdLst/>
            <a:ahLst/>
            <a:cxnLst/>
            <a:rect l="l" t="t" r="r" b="b"/>
            <a:pathLst>
              <a:path w="410845" h="298450">
                <a:moveTo>
                  <a:pt x="0" y="291314"/>
                </a:moveTo>
                <a:lnTo>
                  <a:pt x="1343" y="291628"/>
                </a:lnTo>
                <a:lnTo>
                  <a:pt x="6879" y="291628"/>
                </a:lnTo>
                <a:lnTo>
                  <a:pt x="12408" y="292966"/>
                </a:lnTo>
                <a:lnTo>
                  <a:pt x="17938" y="291628"/>
                </a:lnTo>
                <a:lnTo>
                  <a:pt x="23467" y="289050"/>
                </a:lnTo>
                <a:lnTo>
                  <a:pt x="29002" y="285035"/>
                </a:lnTo>
                <a:lnTo>
                  <a:pt x="34538" y="291628"/>
                </a:lnTo>
                <a:lnTo>
                  <a:pt x="40067" y="291628"/>
                </a:lnTo>
                <a:lnTo>
                  <a:pt x="45591" y="290289"/>
                </a:lnTo>
                <a:lnTo>
                  <a:pt x="51127" y="290289"/>
                </a:lnTo>
                <a:lnTo>
                  <a:pt x="56662" y="282457"/>
                </a:lnTo>
                <a:lnTo>
                  <a:pt x="62120" y="283801"/>
                </a:lnTo>
                <a:lnTo>
                  <a:pt x="73185" y="273304"/>
                </a:lnTo>
                <a:lnTo>
                  <a:pt x="78719" y="269394"/>
                </a:lnTo>
                <a:lnTo>
                  <a:pt x="84249" y="260229"/>
                </a:lnTo>
                <a:lnTo>
                  <a:pt x="89773" y="262801"/>
                </a:lnTo>
                <a:lnTo>
                  <a:pt x="95308" y="248492"/>
                </a:lnTo>
                <a:lnTo>
                  <a:pt x="100838" y="237994"/>
                </a:lnTo>
                <a:lnTo>
                  <a:pt x="106373" y="228824"/>
                </a:lnTo>
                <a:lnTo>
                  <a:pt x="111903" y="231501"/>
                </a:lnTo>
                <a:lnTo>
                  <a:pt x="117433" y="235423"/>
                </a:lnTo>
                <a:lnTo>
                  <a:pt x="122968" y="177874"/>
                </a:lnTo>
                <a:lnTo>
                  <a:pt x="128497" y="145147"/>
                </a:lnTo>
                <a:lnTo>
                  <a:pt x="134032" y="158211"/>
                </a:lnTo>
                <a:lnTo>
                  <a:pt x="139562" y="125590"/>
                </a:lnTo>
                <a:lnTo>
                  <a:pt x="145092" y="58876"/>
                </a:lnTo>
                <a:lnTo>
                  <a:pt x="150627" y="71951"/>
                </a:lnTo>
                <a:lnTo>
                  <a:pt x="156157" y="28716"/>
                </a:lnTo>
                <a:lnTo>
                  <a:pt x="161692" y="0"/>
                </a:lnTo>
                <a:lnTo>
                  <a:pt x="167221" y="36636"/>
                </a:lnTo>
                <a:lnTo>
                  <a:pt x="172751" y="10486"/>
                </a:lnTo>
                <a:lnTo>
                  <a:pt x="178215" y="18318"/>
                </a:lnTo>
                <a:lnTo>
                  <a:pt x="183744" y="69274"/>
                </a:lnTo>
                <a:lnTo>
                  <a:pt x="189274" y="64020"/>
                </a:lnTo>
                <a:lnTo>
                  <a:pt x="194809" y="156873"/>
                </a:lnTo>
                <a:lnTo>
                  <a:pt x="200339" y="204029"/>
                </a:lnTo>
                <a:lnTo>
                  <a:pt x="211403" y="269394"/>
                </a:lnTo>
                <a:lnTo>
                  <a:pt x="227998" y="295538"/>
                </a:lnTo>
                <a:lnTo>
                  <a:pt x="239063" y="295538"/>
                </a:lnTo>
                <a:lnTo>
                  <a:pt x="244592" y="298215"/>
                </a:lnTo>
                <a:lnTo>
                  <a:pt x="250122" y="295538"/>
                </a:lnTo>
                <a:lnTo>
                  <a:pt x="255657" y="298215"/>
                </a:lnTo>
                <a:lnTo>
                  <a:pt x="261187" y="296871"/>
                </a:lnTo>
                <a:lnTo>
                  <a:pt x="266716" y="298215"/>
                </a:lnTo>
                <a:lnTo>
                  <a:pt x="272246" y="296871"/>
                </a:lnTo>
                <a:lnTo>
                  <a:pt x="283316" y="296871"/>
                </a:lnTo>
                <a:lnTo>
                  <a:pt x="288846" y="298215"/>
                </a:lnTo>
                <a:lnTo>
                  <a:pt x="294299" y="298215"/>
                </a:lnTo>
                <a:lnTo>
                  <a:pt x="299833" y="296871"/>
                </a:lnTo>
                <a:lnTo>
                  <a:pt x="305369" y="298215"/>
                </a:lnTo>
                <a:lnTo>
                  <a:pt x="310893" y="296871"/>
                </a:lnTo>
                <a:lnTo>
                  <a:pt x="316428" y="298215"/>
                </a:lnTo>
                <a:lnTo>
                  <a:pt x="366211" y="298215"/>
                </a:lnTo>
                <a:lnTo>
                  <a:pt x="371752" y="296871"/>
                </a:lnTo>
                <a:lnTo>
                  <a:pt x="377276" y="298215"/>
                </a:lnTo>
                <a:lnTo>
                  <a:pt x="404941" y="298215"/>
                </a:lnTo>
                <a:lnTo>
                  <a:pt x="410471" y="296871"/>
                </a:lnTo>
              </a:path>
            </a:pathLst>
          </a:custGeom>
          <a:ln w="4130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0" name="object 80"/>
          <p:cNvSpPr/>
          <p:nvPr/>
        </p:nvSpPr>
        <p:spPr>
          <a:xfrm>
            <a:off x="4306467" y="3571713"/>
            <a:ext cx="280122" cy="178377"/>
          </a:xfrm>
          <a:custGeom>
            <a:avLst/>
            <a:gdLst/>
            <a:ahLst/>
            <a:cxnLst/>
            <a:rect l="l" t="t" r="r" b="b"/>
            <a:pathLst>
              <a:path w="410845" h="261620">
                <a:moveTo>
                  <a:pt x="0" y="261578"/>
                </a:moveTo>
                <a:lnTo>
                  <a:pt x="17938" y="261578"/>
                </a:lnTo>
                <a:lnTo>
                  <a:pt x="23467" y="260234"/>
                </a:lnTo>
                <a:lnTo>
                  <a:pt x="29002" y="261578"/>
                </a:lnTo>
                <a:lnTo>
                  <a:pt x="117433" y="261578"/>
                </a:lnTo>
                <a:lnTo>
                  <a:pt x="122968" y="260234"/>
                </a:lnTo>
                <a:lnTo>
                  <a:pt x="128497" y="261578"/>
                </a:lnTo>
                <a:lnTo>
                  <a:pt x="134032" y="260234"/>
                </a:lnTo>
                <a:lnTo>
                  <a:pt x="139562" y="258901"/>
                </a:lnTo>
                <a:lnTo>
                  <a:pt x="145092" y="258901"/>
                </a:lnTo>
                <a:lnTo>
                  <a:pt x="150627" y="256329"/>
                </a:lnTo>
                <a:lnTo>
                  <a:pt x="156157" y="258901"/>
                </a:lnTo>
                <a:lnTo>
                  <a:pt x="161692" y="251069"/>
                </a:lnTo>
                <a:lnTo>
                  <a:pt x="167221" y="258901"/>
                </a:lnTo>
                <a:lnTo>
                  <a:pt x="172751" y="254991"/>
                </a:lnTo>
                <a:lnTo>
                  <a:pt x="178215" y="245821"/>
                </a:lnTo>
                <a:lnTo>
                  <a:pt x="183744" y="245821"/>
                </a:lnTo>
                <a:lnTo>
                  <a:pt x="189274" y="241916"/>
                </a:lnTo>
                <a:lnTo>
                  <a:pt x="194809" y="228846"/>
                </a:lnTo>
                <a:lnTo>
                  <a:pt x="200339" y="217110"/>
                </a:lnTo>
                <a:lnTo>
                  <a:pt x="205868" y="213095"/>
                </a:lnTo>
                <a:lnTo>
                  <a:pt x="211403" y="162138"/>
                </a:lnTo>
                <a:lnTo>
                  <a:pt x="216933" y="166048"/>
                </a:lnTo>
                <a:lnTo>
                  <a:pt x="222463" y="151646"/>
                </a:lnTo>
                <a:lnTo>
                  <a:pt x="227998" y="91520"/>
                </a:lnTo>
                <a:lnTo>
                  <a:pt x="233528" y="64031"/>
                </a:lnTo>
                <a:lnTo>
                  <a:pt x="239063" y="37886"/>
                </a:lnTo>
                <a:lnTo>
                  <a:pt x="244592" y="32638"/>
                </a:lnTo>
                <a:lnTo>
                  <a:pt x="250122" y="15641"/>
                </a:lnTo>
                <a:lnTo>
                  <a:pt x="255657" y="28727"/>
                </a:lnTo>
                <a:lnTo>
                  <a:pt x="261187" y="0"/>
                </a:lnTo>
                <a:lnTo>
                  <a:pt x="266716" y="44479"/>
                </a:lnTo>
                <a:lnTo>
                  <a:pt x="272246" y="30054"/>
                </a:lnTo>
                <a:lnTo>
                  <a:pt x="277781" y="54872"/>
                </a:lnTo>
                <a:lnTo>
                  <a:pt x="283316" y="71857"/>
                </a:lnTo>
                <a:lnTo>
                  <a:pt x="288846" y="92858"/>
                </a:lnTo>
                <a:lnTo>
                  <a:pt x="294299" y="129406"/>
                </a:lnTo>
                <a:lnTo>
                  <a:pt x="299833" y="160800"/>
                </a:lnTo>
                <a:lnTo>
                  <a:pt x="305369" y="166048"/>
                </a:lnTo>
                <a:lnTo>
                  <a:pt x="310893" y="160800"/>
                </a:lnTo>
                <a:lnTo>
                  <a:pt x="316428" y="162138"/>
                </a:lnTo>
                <a:lnTo>
                  <a:pt x="321963" y="194864"/>
                </a:lnTo>
                <a:lnTo>
                  <a:pt x="327493" y="194864"/>
                </a:lnTo>
                <a:lnTo>
                  <a:pt x="333028" y="209184"/>
                </a:lnTo>
                <a:lnTo>
                  <a:pt x="338558" y="235329"/>
                </a:lnTo>
                <a:lnTo>
                  <a:pt x="344087" y="224925"/>
                </a:lnTo>
                <a:lnTo>
                  <a:pt x="349622" y="236667"/>
                </a:lnTo>
                <a:lnTo>
                  <a:pt x="355152" y="247165"/>
                </a:lnTo>
                <a:lnTo>
                  <a:pt x="360687" y="247165"/>
                </a:lnTo>
                <a:lnTo>
                  <a:pt x="366211" y="253653"/>
                </a:lnTo>
                <a:lnTo>
                  <a:pt x="371752" y="256329"/>
                </a:lnTo>
                <a:lnTo>
                  <a:pt x="377276" y="254991"/>
                </a:lnTo>
                <a:lnTo>
                  <a:pt x="382811" y="258901"/>
                </a:lnTo>
                <a:lnTo>
                  <a:pt x="388341" y="260234"/>
                </a:lnTo>
                <a:lnTo>
                  <a:pt x="393870" y="258901"/>
                </a:lnTo>
                <a:lnTo>
                  <a:pt x="399411" y="261578"/>
                </a:lnTo>
                <a:lnTo>
                  <a:pt x="404941" y="260234"/>
                </a:lnTo>
                <a:lnTo>
                  <a:pt x="410471" y="258901"/>
                </a:lnTo>
              </a:path>
            </a:pathLst>
          </a:custGeom>
          <a:ln w="4130">
            <a:solidFill>
              <a:srgbClr val="2E368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1" name="object 81"/>
          <p:cNvSpPr/>
          <p:nvPr/>
        </p:nvSpPr>
        <p:spPr>
          <a:xfrm>
            <a:off x="4306467" y="3544966"/>
            <a:ext cx="280122" cy="205220"/>
          </a:xfrm>
          <a:custGeom>
            <a:avLst/>
            <a:gdLst/>
            <a:ahLst/>
            <a:cxnLst/>
            <a:rect l="l" t="t" r="r" b="b"/>
            <a:pathLst>
              <a:path w="410845" h="300990">
                <a:moveTo>
                  <a:pt x="0" y="297196"/>
                </a:moveTo>
                <a:lnTo>
                  <a:pt x="1343" y="296788"/>
                </a:lnTo>
                <a:lnTo>
                  <a:pt x="6879" y="298127"/>
                </a:lnTo>
                <a:lnTo>
                  <a:pt x="12408" y="299459"/>
                </a:lnTo>
                <a:lnTo>
                  <a:pt x="17938" y="294216"/>
                </a:lnTo>
                <a:lnTo>
                  <a:pt x="23467" y="294216"/>
                </a:lnTo>
                <a:lnTo>
                  <a:pt x="29002" y="290295"/>
                </a:lnTo>
                <a:lnTo>
                  <a:pt x="34538" y="298127"/>
                </a:lnTo>
                <a:lnTo>
                  <a:pt x="40067" y="288967"/>
                </a:lnTo>
                <a:lnTo>
                  <a:pt x="45591" y="275893"/>
                </a:lnTo>
                <a:lnTo>
                  <a:pt x="51127" y="288967"/>
                </a:lnTo>
                <a:lnTo>
                  <a:pt x="56662" y="286390"/>
                </a:lnTo>
                <a:lnTo>
                  <a:pt x="62120" y="283713"/>
                </a:lnTo>
                <a:lnTo>
                  <a:pt x="67649" y="275893"/>
                </a:lnTo>
                <a:lnTo>
                  <a:pt x="73185" y="287624"/>
                </a:lnTo>
                <a:lnTo>
                  <a:pt x="78719" y="273315"/>
                </a:lnTo>
                <a:lnTo>
                  <a:pt x="84249" y="261473"/>
                </a:lnTo>
                <a:lnTo>
                  <a:pt x="89773" y="274554"/>
                </a:lnTo>
                <a:lnTo>
                  <a:pt x="95308" y="247165"/>
                </a:lnTo>
                <a:lnTo>
                  <a:pt x="100838" y="264150"/>
                </a:lnTo>
                <a:lnTo>
                  <a:pt x="106373" y="241922"/>
                </a:lnTo>
                <a:lnTo>
                  <a:pt x="111903" y="227508"/>
                </a:lnTo>
                <a:lnTo>
                  <a:pt x="117433" y="232757"/>
                </a:lnTo>
                <a:lnTo>
                  <a:pt x="122968" y="172641"/>
                </a:lnTo>
                <a:lnTo>
                  <a:pt x="128497" y="158233"/>
                </a:lnTo>
                <a:lnTo>
                  <a:pt x="134032" y="145158"/>
                </a:lnTo>
                <a:lnTo>
                  <a:pt x="139562" y="158233"/>
                </a:lnTo>
                <a:lnTo>
                  <a:pt x="145092" y="56221"/>
                </a:lnTo>
                <a:lnTo>
                  <a:pt x="150627" y="79788"/>
                </a:lnTo>
                <a:lnTo>
                  <a:pt x="156157" y="19563"/>
                </a:lnTo>
                <a:lnTo>
                  <a:pt x="161692" y="15652"/>
                </a:lnTo>
                <a:lnTo>
                  <a:pt x="167221" y="11736"/>
                </a:lnTo>
                <a:lnTo>
                  <a:pt x="172751" y="0"/>
                </a:lnTo>
                <a:lnTo>
                  <a:pt x="178215" y="24811"/>
                </a:lnTo>
                <a:lnTo>
                  <a:pt x="183744" y="56221"/>
                </a:lnTo>
                <a:lnTo>
                  <a:pt x="189274" y="95436"/>
                </a:lnTo>
                <a:lnTo>
                  <a:pt x="194809" y="139904"/>
                </a:lnTo>
                <a:lnTo>
                  <a:pt x="200339" y="214433"/>
                </a:lnTo>
                <a:lnTo>
                  <a:pt x="205868" y="244499"/>
                </a:lnTo>
                <a:lnTo>
                  <a:pt x="211403" y="270644"/>
                </a:lnTo>
                <a:lnTo>
                  <a:pt x="216933" y="286390"/>
                </a:lnTo>
                <a:lnTo>
                  <a:pt x="222463" y="294216"/>
                </a:lnTo>
                <a:lnTo>
                  <a:pt x="227998" y="298127"/>
                </a:lnTo>
                <a:lnTo>
                  <a:pt x="233528" y="295555"/>
                </a:lnTo>
                <a:lnTo>
                  <a:pt x="239063" y="299459"/>
                </a:lnTo>
                <a:lnTo>
                  <a:pt x="244592" y="299459"/>
                </a:lnTo>
                <a:lnTo>
                  <a:pt x="250122" y="300803"/>
                </a:lnTo>
                <a:lnTo>
                  <a:pt x="255657" y="298127"/>
                </a:lnTo>
                <a:lnTo>
                  <a:pt x="261187" y="300803"/>
                </a:lnTo>
                <a:lnTo>
                  <a:pt x="266716" y="298127"/>
                </a:lnTo>
                <a:lnTo>
                  <a:pt x="272246" y="300803"/>
                </a:lnTo>
                <a:lnTo>
                  <a:pt x="277781" y="299459"/>
                </a:lnTo>
                <a:lnTo>
                  <a:pt x="283316" y="299459"/>
                </a:lnTo>
                <a:lnTo>
                  <a:pt x="288846" y="298127"/>
                </a:lnTo>
                <a:lnTo>
                  <a:pt x="294299" y="300803"/>
                </a:lnTo>
                <a:lnTo>
                  <a:pt x="299833" y="300803"/>
                </a:lnTo>
                <a:lnTo>
                  <a:pt x="305369" y="299459"/>
                </a:lnTo>
                <a:lnTo>
                  <a:pt x="310893" y="300803"/>
                </a:lnTo>
                <a:lnTo>
                  <a:pt x="344087" y="300803"/>
                </a:lnTo>
                <a:lnTo>
                  <a:pt x="349622" y="298127"/>
                </a:lnTo>
                <a:lnTo>
                  <a:pt x="355152" y="300803"/>
                </a:lnTo>
                <a:lnTo>
                  <a:pt x="371752" y="300803"/>
                </a:lnTo>
                <a:lnTo>
                  <a:pt x="377276" y="299459"/>
                </a:lnTo>
                <a:lnTo>
                  <a:pt x="382811" y="300803"/>
                </a:lnTo>
                <a:lnTo>
                  <a:pt x="399411" y="300803"/>
                </a:lnTo>
                <a:lnTo>
                  <a:pt x="404941" y="299459"/>
                </a:lnTo>
                <a:lnTo>
                  <a:pt x="410471" y="300803"/>
                </a:lnTo>
              </a:path>
            </a:pathLst>
          </a:custGeom>
          <a:ln w="4130">
            <a:solidFill>
              <a:srgbClr val="939596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2" name="object 82"/>
          <p:cNvSpPr/>
          <p:nvPr/>
        </p:nvSpPr>
        <p:spPr>
          <a:xfrm>
            <a:off x="4901114" y="3661324"/>
            <a:ext cx="23813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62" y="0"/>
                </a:lnTo>
              </a:path>
            </a:pathLst>
          </a:custGeom>
          <a:ln w="10409">
            <a:solidFill>
              <a:srgbClr val="EE3424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3" name="object 83"/>
          <p:cNvSpPr/>
          <p:nvPr/>
        </p:nvSpPr>
        <p:spPr>
          <a:xfrm>
            <a:off x="4901114" y="3627205"/>
            <a:ext cx="23813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62" y="0"/>
                </a:lnTo>
              </a:path>
            </a:pathLst>
          </a:custGeom>
          <a:ln w="10409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4" name="object 84"/>
          <p:cNvSpPr/>
          <p:nvPr/>
        </p:nvSpPr>
        <p:spPr>
          <a:xfrm>
            <a:off x="4901114" y="3593082"/>
            <a:ext cx="23813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62" y="0"/>
                </a:lnTo>
              </a:path>
            </a:pathLst>
          </a:custGeom>
          <a:ln w="10425">
            <a:solidFill>
              <a:srgbClr val="919090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5" name="object 85"/>
          <p:cNvSpPr/>
          <p:nvPr/>
        </p:nvSpPr>
        <p:spPr>
          <a:xfrm>
            <a:off x="4901114" y="3695448"/>
            <a:ext cx="23813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862" y="0"/>
                </a:lnTo>
              </a:path>
            </a:pathLst>
          </a:custGeom>
          <a:ln w="10409">
            <a:solidFill>
              <a:srgbClr val="2E368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6" name="object 86"/>
          <p:cNvSpPr/>
          <p:nvPr/>
        </p:nvSpPr>
        <p:spPr>
          <a:xfrm>
            <a:off x="2813509" y="2587336"/>
            <a:ext cx="519608" cy="5203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7" name="object 87"/>
          <p:cNvSpPr/>
          <p:nvPr/>
        </p:nvSpPr>
        <p:spPr>
          <a:xfrm>
            <a:off x="3669870" y="2515464"/>
            <a:ext cx="67108" cy="109105"/>
          </a:xfrm>
          <a:custGeom>
            <a:avLst/>
            <a:gdLst/>
            <a:ahLst/>
            <a:cxnLst/>
            <a:rect l="l" t="t" r="r" b="b"/>
            <a:pathLst>
              <a:path w="98425" h="160020">
                <a:moveTo>
                  <a:pt x="0" y="159548"/>
                </a:moveTo>
                <a:lnTo>
                  <a:pt x="97848" y="159548"/>
                </a:lnTo>
                <a:lnTo>
                  <a:pt x="97848" y="0"/>
                </a:lnTo>
                <a:lnTo>
                  <a:pt x="0" y="0"/>
                </a:lnTo>
                <a:lnTo>
                  <a:pt x="0" y="159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8" name="object 88"/>
          <p:cNvSpPr/>
          <p:nvPr/>
        </p:nvSpPr>
        <p:spPr>
          <a:xfrm>
            <a:off x="3669869" y="2515463"/>
            <a:ext cx="67108" cy="109105"/>
          </a:xfrm>
          <a:custGeom>
            <a:avLst/>
            <a:gdLst/>
            <a:ahLst/>
            <a:cxnLst/>
            <a:rect l="l" t="t" r="r" b="b"/>
            <a:pathLst>
              <a:path w="98425" h="160020">
                <a:moveTo>
                  <a:pt x="0" y="0"/>
                </a:moveTo>
                <a:lnTo>
                  <a:pt x="97848" y="0"/>
                </a:lnTo>
                <a:lnTo>
                  <a:pt x="97848" y="159548"/>
                </a:lnTo>
                <a:lnTo>
                  <a:pt x="0" y="159548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89" name="object 89"/>
          <p:cNvSpPr/>
          <p:nvPr/>
        </p:nvSpPr>
        <p:spPr>
          <a:xfrm>
            <a:off x="4314030" y="2517627"/>
            <a:ext cx="67108" cy="109105"/>
          </a:xfrm>
          <a:custGeom>
            <a:avLst/>
            <a:gdLst/>
            <a:ahLst/>
            <a:cxnLst/>
            <a:rect l="l" t="t" r="r" b="b"/>
            <a:pathLst>
              <a:path w="98425" h="160020">
                <a:moveTo>
                  <a:pt x="0" y="159549"/>
                </a:moveTo>
                <a:lnTo>
                  <a:pt x="97848" y="159549"/>
                </a:lnTo>
                <a:lnTo>
                  <a:pt x="97848" y="0"/>
                </a:lnTo>
                <a:lnTo>
                  <a:pt x="0" y="0"/>
                </a:lnTo>
                <a:lnTo>
                  <a:pt x="0" y="1595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0" name="object 90"/>
          <p:cNvSpPr/>
          <p:nvPr/>
        </p:nvSpPr>
        <p:spPr>
          <a:xfrm>
            <a:off x="4314028" y="2517626"/>
            <a:ext cx="67108" cy="109105"/>
          </a:xfrm>
          <a:custGeom>
            <a:avLst/>
            <a:gdLst/>
            <a:ahLst/>
            <a:cxnLst/>
            <a:rect l="l" t="t" r="r" b="b"/>
            <a:pathLst>
              <a:path w="98425" h="160020">
                <a:moveTo>
                  <a:pt x="0" y="0"/>
                </a:moveTo>
                <a:lnTo>
                  <a:pt x="97848" y="0"/>
                </a:lnTo>
                <a:lnTo>
                  <a:pt x="97848" y="159549"/>
                </a:lnTo>
                <a:lnTo>
                  <a:pt x="0" y="159549"/>
                </a:lnTo>
                <a:lnTo>
                  <a:pt x="0" y="0"/>
                </a:lnTo>
                <a:close/>
              </a:path>
            </a:pathLst>
          </a:custGeom>
          <a:ln w="41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1" name="object 91"/>
          <p:cNvSpPr/>
          <p:nvPr/>
        </p:nvSpPr>
        <p:spPr>
          <a:xfrm>
            <a:off x="3560976" y="2611951"/>
            <a:ext cx="481088" cy="470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2" name="object 92"/>
          <p:cNvSpPr/>
          <p:nvPr/>
        </p:nvSpPr>
        <p:spPr>
          <a:xfrm>
            <a:off x="2787404" y="3491081"/>
            <a:ext cx="676118" cy="3392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3" name="object 93"/>
          <p:cNvSpPr/>
          <p:nvPr/>
        </p:nvSpPr>
        <p:spPr>
          <a:xfrm>
            <a:off x="3512848" y="3507259"/>
            <a:ext cx="29874" cy="16885"/>
          </a:xfrm>
          <a:custGeom>
            <a:avLst/>
            <a:gdLst/>
            <a:ahLst/>
            <a:cxnLst/>
            <a:rect l="l" t="t" r="r" b="b"/>
            <a:pathLst>
              <a:path w="43815" h="24764">
                <a:moveTo>
                  <a:pt x="30631" y="17209"/>
                </a:moveTo>
                <a:lnTo>
                  <a:pt x="27712" y="17599"/>
                </a:lnTo>
                <a:lnTo>
                  <a:pt x="27908" y="19574"/>
                </a:lnTo>
                <a:lnTo>
                  <a:pt x="28696" y="21186"/>
                </a:lnTo>
                <a:lnTo>
                  <a:pt x="31455" y="23675"/>
                </a:lnTo>
                <a:lnTo>
                  <a:pt x="33186" y="24295"/>
                </a:lnTo>
                <a:lnTo>
                  <a:pt x="37584" y="24295"/>
                </a:lnTo>
                <a:lnTo>
                  <a:pt x="39497" y="23568"/>
                </a:lnTo>
                <a:lnTo>
                  <a:pt x="41274" y="21877"/>
                </a:lnTo>
                <a:lnTo>
                  <a:pt x="34129" y="21877"/>
                </a:lnTo>
                <a:lnTo>
                  <a:pt x="33152" y="21509"/>
                </a:lnTo>
                <a:lnTo>
                  <a:pt x="31539" y="20053"/>
                </a:lnTo>
                <a:lnTo>
                  <a:pt x="30968" y="18865"/>
                </a:lnTo>
                <a:lnTo>
                  <a:pt x="30631" y="17209"/>
                </a:lnTo>
                <a:close/>
              </a:path>
              <a:path w="43815" h="24764">
                <a:moveTo>
                  <a:pt x="41560" y="12293"/>
                </a:moveTo>
                <a:lnTo>
                  <a:pt x="36884" y="12293"/>
                </a:lnTo>
                <a:lnTo>
                  <a:pt x="37995" y="12731"/>
                </a:lnTo>
                <a:lnTo>
                  <a:pt x="39749" y="14472"/>
                </a:lnTo>
                <a:lnTo>
                  <a:pt x="40081" y="15318"/>
                </a:lnTo>
                <a:lnTo>
                  <a:pt x="40184" y="18321"/>
                </a:lnTo>
                <a:lnTo>
                  <a:pt x="39710" y="19499"/>
                </a:lnTo>
                <a:lnTo>
                  <a:pt x="37823" y="21403"/>
                </a:lnTo>
                <a:lnTo>
                  <a:pt x="36658" y="21877"/>
                </a:lnTo>
                <a:lnTo>
                  <a:pt x="41274" y="21877"/>
                </a:lnTo>
                <a:lnTo>
                  <a:pt x="42525" y="20685"/>
                </a:lnTo>
                <a:lnTo>
                  <a:pt x="43284" y="18923"/>
                </a:lnTo>
                <a:lnTo>
                  <a:pt x="43284" y="15318"/>
                </a:lnTo>
                <a:lnTo>
                  <a:pt x="42894" y="14038"/>
                </a:lnTo>
                <a:lnTo>
                  <a:pt x="41560" y="12293"/>
                </a:lnTo>
                <a:close/>
              </a:path>
              <a:path w="43815" h="24764">
                <a:moveTo>
                  <a:pt x="33798" y="10057"/>
                </a:moveTo>
                <a:lnTo>
                  <a:pt x="33474" y="12621"/>
                </a:lnTo>
                <a:lnTo>
                  <a:pt x="34293" y="12405"/>
                </a:lnTo>
                <a:lnTo>
                  <a:pt x="36884" y="12293"/>
                </a:lnTo>
                <a:lnTo>
                  <a:pt x="41560" y="12293"/>
                </a:lnTo>
                <a:lnTo>
                  <a:pt x="41334" y="11997"/>
                </a:lnTo>
                <a:lnTo>
                  <a:pt x="40246" y="11324"/>
                </a:lnTo>
                <a:lnTo>
                  <a:pt x="38837" y="10996"/>
                </a:lnTo>
                <a:lnTo>
                  <a:pt x="39922" y="10500"/>
                </a:lnTo>
                <a:lnTo>
                  <a:pt x="40424" y="10088"/>
                </a:lnTo>
                <a:lnTo>
                  <a:pt x="35511" y="10088"/>
                </a:lnTo>
                <a:lnTo>
                  <a:pt x="33798" y="10057"/>
                </a:lnTo>
                <a:close/>
              </a:path>
              <a:path w="43815" h="24764">
                <a:moveTo>
                  <a:pt x="40822" y="2405"/>
                </a:moveTo>
                <a:lnTo>
                  <a:pt x="36366" y="2405"/>
                </a:lnTo>
                <a:lnTo>
                  <a:pt x="37310" y="2759"/>
                </a:lnTo>
                <a:lnTo>
                  <a:pt x="38671" y="4079"/>
                </a:lnTo>
                <a:lnTo>
                  <a:pt x="38773" y="4207"/>
                </a:lnTo>
                <a:lnTo>
                  <a:pt x="39117" y="5049"/>
                </a:lnTo>
                <a:lnTo>
                  <a:pt x="39117" y="7471"/>
                </a:lnTo>
                <a:lnTo>
                  <a:pt x="38616" y="8468"/>
                </a:lnTo>
                <a:lnTo>
                  <a:pt x="36628" y="9765"/>
                </a:lnTo>
                <a:lnTo>
                  <a:pt x="35511" y="10088"/>
                </a:lnTo>
                <a:lnTo>
                  <a:pt x="40424" y="10088"/>
                </a:lnTo>
                <a:lnTo>
                  <a:pt x="40737" y="9832"/>
                </a:lnTo>
                <a:lnTo>
                  <a:pt x="41840" y="8144"/>
                </a:lnTo>
                <a:lnTo>
                  <a:pt x="42037" y="7471"/>
                </a:lnTo>
                <a:lnTo>
                  <a:pt x="42099" y="5049"/>
                </a:lnTo>
                <a:lnTo>
                  <a:pt x="41827" y="4079"/>
                </a:lnTo>
                <a:lnTo>
                  <a:pt x="40822" y="2405"/>
                </a:lnTo>
                <a:close/>
              </a:path>
              <a:path w="43815" h="24764">
                <a:moveTo>
                  <a:pt x="36455" y="0"/>
                </a:moveTo>
                <a:lnTo>
                  <a:pt x="33280" y="0"/>
                </a:lnTo>
                <a:lnTo>
                  <a:pt x="31703" y="541"/>
                </a:lnTo>
                <a:lnTo>
                  <a:pt x="29174" y="2688"/>
                </a:lnTo>
                <a:lnTo>
                  <a:pt x="28364" y="4207"/>
                </a:lnTo>
                <a:lnTo>
                  <a:pt x="28004" y="6169"/>
                </a:lnTo>
                <a:lnTo>
                  <a:pt x="30923" y="6687"/>
                </a:lnTo>
                <a:lnTo>
                  <a:pt x="31140" y="5261"/>
                </a:lnTo>
                <a:lnTo>
                  <a:pt x="31618" y="4207"/>
                </a:lnTo>
                <a:lnTo>
                  <a:pt x="33156" y="2754"/>
                </a:lnTo>
                <a:lnTo>
                  <a:pt x="34090" y="2405"/>
                </a:lnTo>
                <a:lnTo>
                  <a:pt x="40822" y="2405"/>
                </a:lnTo>
                <a:lnTo>
                  <a:pt x="40670" y="2152"/>
                </a:lnTo>
                <a:lnTo>
                  <a:pt x="39833" y="1390"/>
                </a:lnTo>
                <a:lnTo>
                  <a:pt x="37650" y="279"/>
                </a:lnTo>
                <a:lnTo>
                  <a:pt x="36455" y="0"/>
                </a:lnTo>
                <a:close/>
              </a:path>
              <a:path w="43815" h="24764">
                <a:moveTo>
                  <a:pt x="23430" y="20553"/>
                </a:moveTo>
                <a:lnTo>
                  <a:pt x="20109" y="20553"/>
                </a:lnTo>
                <a:lnTo>
                  <a:pt x="20109" y="23874"/>
                </a:lnTo>
                <a:lnTo>
                  <a:pt x="23430" y="23874"/>
                </a:lnTo>
                <a:lnTo>
                  <a:pt x="23430" y="20553"/>
                </a:lnTo>
                <a:close/>
              </a:path>
              <a:path w="43815" h="24764">
                <a:moveTo>
                  <a:pt x="9029" y="0"/>
                </a:moveTo>
                <a:lnTo>
                  <a:pt x="6022" y="0"/>
                </a:lnTo>
                <a:lnTo>
                  <a:pt x="4587" y="466"/>
                </a:lnTo>
                <a:lnTo>
                  <a:pt x="2307" y="2325"/>
                </a:lnTo>
                <a:lnTo>
                  <a:pt x="1447" y="3649"/>
                </a:lnTo>
                <a:lnTo>
                  <a:pt x="292" y="7077"/>
                </a:lnTo>
                <a:lnTo>
                  <a:pt x="0" y="9335"/>
                </a:lnTo>
                <a:lnTo>
                  <a:pt x="0" y="16616"/>
                </a:lnTo>
                <a:lnTo>
                  <a:pt x="788" y="19836"/>
                </a:lnTo>
                <a:lnTo>
                  <a:pt x="3662" y="23458"/>
                </a:lnTo>
                <a:lnTo>
                  <a:pt x="5459" y="24277"/>
                </a:lnTo>
                <a:lnTo>
                  <a:pt x="9494" y="24277"/>
                </a:lnTo>
                <a:lnTo>
                  <a:pt x="10933" y="23812"/>
                </a:lnTo>
                <a:lnTo>
                  <a:pt x="13214" y="21944"/>
                </a:lnTo>
                <a:lnTo>
                  <a:pt x="6412" y="21877"/>
                </a:lnTo>
                <a:lnTo>
                  <a:pt x="5283" y="21230"/>
                </a:lnTo>
                <a:lnTo>
                  <a:pt x="3455" y="18635"/>
                </a:lnTo>
                <a:lnTo>
                  <a:pt x="3101" y="16616"/>
                </a:lnTo>
                <a:lnTo>
                  <a:pt x="3062" y="7918"/>
                </a:lnTo>
                <a:lnTo>
                  <a:pt x="3502" y="5571"/>
                </a:lnTo>
                <a:lnTo>
                  <a:pt x="5309" y="2985"/>
                </a:lnTo>
                <a:lnTo>
                  <a:pt x="6381" y="2423"/>
                </a:lnTo>
                <a:lnTo>
                  <a:pt x="13119" y="2423"/>
                </a:lnTo>
                <a:lnTo>
                  <a:pt x="12863" y="2028"/>
                </a:lnTo>
                <a:lnTo>
                  <a:pt x="12071" y="1289"/>
                </a:lnTo>
                <a:lnTo>
                  <a:pt x="10146" y="261"/>
                </a:lnTo>
                <a:lnTo>
                  <a:pt x="9029" y="0"/>
                </a:lnTo>
                <a:close/>
              </a:path>
              <a:path w="43815" h="24764">
                <a:moveTo>
                  <a:pt x="13119" y="2423"/>
                </a:moveTo>
                <a:lnTo>
                  <a:pt x="9083" y="2423"/>
                </a:lnTo>
                <a:lnTo>
                  <a:pt x="10220" y="3060"/>
                </a:lnTo>
                <a:lnTo>
                  <a:pt x="12049" y="5633"/>
                </a:lnTo>
                <a:lnTo>
                  <a:pt x="12303" y="7077"/>
                </a:lnTo>
                <a:lnTo>
                  <a:pt x="12404" y="16616"/>
                </a:lnTo>
                <a:lnTo>
                  <a:pt x="12040" y="18648"/>
                </a:lnTo>
                <a:lnTo>
                  <a:pt x="10212" y="21235"/>
                </a:lnTo>
                <a:lnTo>
                  <a:pt x="9095" y="21877"/>
                </a:lnTo>
                <a:lnTo>
                  <a:pt x="13257" y="21877"/>
                </a:lnTo>
                <a:lnTo>
                  <a:pt x="14074" y="20614"/>
                </a:lnTo>
                <a:lnTo>
                  <a:pt x="15220" y="17186"/>
                </a:lnTo>
                <a:lnTo>
                  <a:pt x="15504" y="14937"/>
                </a:lnTo>
                <a:lnTo>
                  <a:pt x="15460" y="9335"/>
                </a:lnTo>
                <a:lnTo>
                  <a:pt x="15326" y="7918"/>
                </a:lnTo>
                <a:lnTo>
                  <a:pt x="14613" y="5137"/>
                </a:lnTo>
                <a:lnTo>
                  <a:pt x="14117" y="3963"/>
                </a:lnTo>
                <a:lnTo>
                  <a:pt x="13119" y="2423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4" name="object 94"/>
          <p:cNvSpPr/>
          <p:nvPr/>
        </p:nvSpPr>
        <p:spPr>
          <a:xfrm>
            <a:off x="3469334" y="3514138"/>
            <a:ext cx="631697" cy="3235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96" name="object 96"/>
          <p:cNvSpPr/>
          <p:nvPr/>
        </p:nvSpPr>
        <p:spPr>
          <a:xfrm>
            <a:off x="4654464" y="1371815"/>
            <a:ext cx="364754" cy="762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5" name="object 165"/>
          <p:cNvSpPr/>
          <p:nvPr/>
        </p:nvSpPr>
        <p:spPr>
          <a:xfrm>
            <a:off x="1889538" y="1501195"/>
            <a:ext cx="562428" cy="313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6" name="object 166"/>
          <p:cNvSpPr/>
          <p:nvPr/>
        </p:nvSpPr>
        <p:spPr>
          <a:xfrm>
            <a:off x="294752" y="2385677"/>
            <a:ext cx="581421" cy="3878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7" name="object 167"/>
          <p:cNvSpPr/>
          <p:nvPr/>
        </p:nvSpPr>
        <p:spPr>
          <a:xfrm>
            <a:off x="932630" y="2358193"/>
            <a:ext cx="706330" cy="476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8" name="object 168"/>
          <p:cNvSpPr/>
          <p:nvPr/>
        </p:nvSpPr>
        <p:spPr>
          <a:xfrm>
            <a:off x="1914530" y="1883927"/>
            <a:ext cx="562428" cy="25443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69" name="object 169"/>
          <p:cNvSpPr/>
          <p:nvPr/>
        </p:nvSpPr>
        <p:spPr>
          <a:xfrm>
            <a:off x="346785" y="1359060"/>
            <a:ext cx="1271755" cy="10192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170" name="object 170"/>
          <p:cNvSpPr txBox="1"/>
          <p:nvPr/>
        </p:nvSpPr>
        <p:spPr>
          <a:xfrm>
            <a:off x="1916299" y="1375703"/>
            <a:ext cx="1243878" cy="102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464" algn="r"/>
            <a:r>
              <a:rPr sz="239" b="1" spc="7" dirty="0">
                <a:latin typeface="Arial"/>
                <a:cs typeface="Arial"/>
              </a:rPr>
              <a:t>96-well</a:t>
            </a:r>
            <a:r>
              <a:rPr sz="239" b="1" spc="3" dirty="0">
                <a:latin typeface="Arial"/>
                <a:cs typeface="Arial"/>
              </a:rPr>
              <a:t> </a:t>
            </a:r>
            <a:r>
              <a:rPr sz="239" b="1" spc="7" dirty="0">
                <a:latin typeface="Arial"/>
                <a:cs typeface="Arial"/>
              </a:rPr>
              <a:t>filter</a:t>
            </a:r>
            <a:r>
              <a:rPr sz="239" b="1" spc="3" dirty="0">
                <a:latin typeface="Arial"/>
                <a:cs typeface="Arial"/>
              </a:rPr>
              <a:t> </a:t>
            </a:r>
            <a:r>
              <a:rPr sz="239" b="1" spc="7" dirty="0">
                <a:latin typeface="Arial"/>
                <a:cs typeface="Arial"/>
              </a:rPr>
              <a:t>plate</a:t>
            </a:r>
            <a:endParaRPr sz="239">
              <a:latin typeface="Arial"/>
              <a:cs typeface="Arial"/>
            </a:endParaRPr>
          </a:p>
          <a:p>
            <a:pPr marL="8659">
              <a:spcBef>
                <a:spcPts val="119"/>
              </a:spcBef>
            </a:pPr>
            <a:r>
              <a:rPr sz="341" spc="7" dirty="0">
                <a:latin typeface="Calibri"/>
                <a:cs typeface="Calibri"/>
              </a:rPr>
              <a:t>Puriﬁed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malari</a:t>
            </a:r>
            <a:r>
              <a:rPr sz="341" spc="-51" dirty="0">
                <a:latin typeface="Calibri"/>
                <a:cs typeface="Calibri"/>
              </a:rPr>
              <a:t>a-­‐</a:t>
            </a:r>
            <a:r>
              <a:rPr sz="341" spc="3" dirty="0">
                <a:latin typeface="Calibri"/>
                <a:cs typeface="Calibri"/>
              </a:rPr>
              <a:t>i</a:t>
            </a:r>
            <a:r>
              <a:rPr sz="341" spc="7" dirty="0">
                <a:latin typeface="Calibri"/>
                <a:cs typeface="Calibri"/>
              </a:rPr>
              <a:t>n</a:t>
            </a:r>
            <a:r>
              <a:rPr sz="341" spc="-7" dirty="0">
                <a:latin typeface="Calibri"/>
                <a:cs typeface="Calibri"/>
              </a:rPr>
              <a:t>f</a:t>
            </a:r>
            <a:r>
              <a:rPr sz="341" spc="7" dirty="0">
                <a:latin typeface="Calibri"/>
                <a:cs typeface="Calibri"/>
              </a:rPr>
              <a:t>ec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RBCs:</a:t>
            </a:r>
            <a:endParaRPr sz="341">
              <a:latin typeface="Calibri"/>
              <a:cs typeface="Calibr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786323" y="2341275"/>
            <a:ext cx="1382856" cy="31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 algn="ctr">
              <a:lnSpc>
                <a:spcPct val="106300"/>
              </a:lnSpc>
            </a:pPr>
            <a:r>
              <a:rPr sz="341" b="1" spc="3" dirty="0">
                <a:latin typeface="Calibri"/>
                <a:cs typeface="Calibri"/>
              </a:rPr>
              <a:t>I</a:t>
            </a:r>
            <a:r>
              <a:rPr sz="341" b="1" spc="-68" dirty="0">
                <a:latin typeface="Calibri"/>
                <a:cs typeface="Calibri"/>
              </a:rPr>
              <a:t>-­‐</a:t>
            </a:r>
            <a:r>
              <a:rPr sz="341" b="1" spc="7" dirty="0">
                <a:latin typeface="Calibri"/>
                <a:cs typeface="Calibri"/>
              </a:rPr>
              <a:t>SELEX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cha</a:t>
            </a:r>
            <a:r>
              <a:rPr sz="341" b="1" spc="-3" dirty="0">
                <a:latin typeface="Calibri"/>
                <a:cs typeface="Calibri"/>
              </a:rPr>
              <a:t>r</a:t>
            </a:r>
            <a:r>
              <a:rPr sz="341" b="1" spc="7" dirty="0">
                <a:latin typeface="Calibri"/>
                <a:cs typeface="Calibri"/>
              </a:rPr>
              <a:t>ac</a:t>
            </a:r>
            <a:r>
              <a:rPr sz="341" b="1" dirty="0">
                <a:latin typeface="Calibri"/>
                <a:cs typeface="Calibri"/>
              </a:rPr>
              <a:t>t</a:t>
            </a:r>
            <a:r>
              <a:rPr sz="341" b="1" spc="7" dirty="0">
                <a:latin typeface="Calibri"/>
                <a:cs typeface="Calibri"/>
              </a:rPr>
              <a:t>eri</a:t>
            </a:r>
            <a:r>
              <a:rPr sz="341" b="1" dirty="0">
                <a:latin typeface="Calibri"/>
                <a:cs typeface="Calibri"/>
              </a:rPr>
              <a:t>z</a:t>
            </a:r>
            <a:r>
              <a:rPr sz="341" b="1" spc="24" dirty="0">
                <a:latin typeface="Calibri"/>
                <a:cs typeface="Calibri"/>
              </a:rPr>
              <a:t>a0</a:t>
            </a:r>
            <a:r>
              <a:rPr sz="341" b="1" spc="10" dirty="0">
                <a:latin typeface="Calibri"/>
                <a:cs typeface="Calibri"/>
              </a:rPr>
              <a:t>on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using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a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dirty="0">
                <a:latin typeface="Calibri"/>
                <a:cs typeface="Calibri"/>
              </a:rPr>
              <a:t>t</a:t>
            </a:r>
            <a:r>
              <a:rPr sz="341" b="1" spc="7" dirty="0">
                <a:latin typeface="Calibri"/>
                <a:cs typeface="Calibri"/>
              </a:rPr>
              <a:t>a</a:t>
            </a:r>
            <a:r>
              <a:rPr sz="341" b="1" dirty="0">
                <a:latin typeface="Calibri"/>
                <a:cs typeface="Calibri"/>
              </a:rPr>
              <a:t>rg</a:t>
            </a:r>
            <a:r>
              <a:rPr sz="341" b="1" spc="7" dirty="0">
                <a:latin typeface="Calibri"/>
                <a:cs typeface="Calibri"/>
              </a:rPr>
              <a:t>et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dirty="0">
                <a:latin typeface="Calibri"/>
                <a:cs typeface="Calibri"/>
              </a:rPr>
              <a:t>(</a:t>
            </a:r>
            <a:r>
              <a:rPr sz="341" b="1" i="1" spc="7" dirty="0">
                <a:latin typeface="Calibri"/>
                <a:cs typeface="Calibri"/>
              </a:rPr>
              <a:t>t</a:t>
            </a:r>
            <a:r>
              <a:rPr sz="341" b="1" spc="7" dirty="0">
                <a:latin typeface="Calibri"/>
                <a:cs typeface="Calibri"/>
              </a:rPr>
              <a:t>RBC)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0" dirty="0">
                <a:latin typeface="Calibri"/>
                <a:cs typeface="Calibri"/>
              </a:rPr>
              <a:t>and</a:t>
            </a:r>
            <a:r>
              <a:rPr sz="341" b="1" spc="3" dirty="0">
                <a:latin typeface="Calibri"/>
                <a:cs typeface="Calibri"/>
              </a:rPr>
              <a:t> scaﬀ</a:t>
            </a:r>
            <a:r>
              <a:rPr sz="341" b="1" spc="7" dirty="0">
                <a:latin typeface="Calibri"/>
                <a:cs typeface="Calibri"/>
              </a:rPr>
              <a:t>old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dirty="0">
                <a:latin typeface="Calibri"/>
                <a:cs typeface="Calibri"/>
              </a:rPr>
              <a:t>(</a:t>
            </a:r>
            <a:r>
              <a:rPr sz="341" b="1" i="1" spc="7" dirty="0">
                <a:latin typeface="Calibri"/>
                <a:cs typeface="Calibri"/>
              </a:rPr>
              <a:t>s</a:t>
            </a:r>
            <a:r>
              <a:rPr sz="341" b="1" spc="7" dirty="0">
                <a:latin typeface="Calibri"/>
                <a:cs typeface="Calibri"/>
              </a:rPr>
              <a:t>RBC)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0" dirty="0">
                <a:latin typeface="Calibri"/>
                <a:cs typeface="Calibri"/>
              </a:rPr>
              <a:t>model</a:t>
            </a:r>
            <a:r>
              <a:rPr sz="341" b="1" spc="3" dirty="0">
                <a:latin typeface="Calibri"/>
                <a:cs typeface="Calibri"/>
              </a:rPr>
              <a:t> cell </a:t>
            </a:r>
            <a:r>
              <a:rPr sz="341" b="1" dirty="0">
                <a:latin typeface="Calibri"/>
                <a:cs typeface="Calibri"/>
              </a:rPr>
              <a:t>s</a:t>
            </a:r>
            <a:r>
              <a:rPr sz="341" b="1" spc="3" dirty="0">
                <a:latin typeface="Calibri"/>
                <a:cs typeface="Calibri"/>
              </a:rPr>
              <a:t>y</a:t>
            </a:r>
            <a:r>
              <a:rPr sz="341" b="1" dirty="0">
                <a:latin typeface="Calibri"/>
                <a:cs typeface="Calibri"/>
              </a:rPr>
              <a:t>st</a:t>
            </a:r>
            <a:r>
              <a:rPr sz="341" b="1" spc="7" dirty="0">
                <a:latin typeface="Calibri"/>
                <a:cs typeface="Calibri"/>
              </a:rPr>
              <a:t>e</a:t>
            </a:r>
            <a:r>
              <a:rPr sz="341" b="1" spc="14" dirty="0">
                <a:latin typeface="Calibri"/>
                <a:cs typeface="Calibri"/>
              </a:rPr>
              <a:t>m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7" dirty="0">
                <a:latin typeface="Calibri"/>
                <a:cs typeface="Calibri"/>
              </a:rPr>
              <a:t>e</a:t>
            </a:r>
            <a:r>
              <a:rPr sz="341" b="1" dirty="0">
                <a:latin typeface="Calibri"/>
                <a:cs typeface="Calibri"/>
              </a:rPr>
              <a:t>v</a:t>
            </a:r>
            <a:r>
              <a:rPr sz="341" b="1" spc="7" dirty="0">
                <a:latin typeface="Calibri"/>
                <a:cs typeface="Calibri"/>
              </a:rPr>
              <a:t>eals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a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highly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dirty="0">
                <a:latin typeface="Calibri"/>
                <a:cs typeface="Calibri"/>
              </a:rPr>
              <a:t>s</a:t>
            </a:r>
            <a:r>
              <a:rPr sz="341" b="1" spc="7" dirty="0">
                <a:latin typeface="Calibri"/>
                <a:cs typeface="Calibri"/>
              </a:rPr>
              <a:t>trin</a:t>
            </a:r>
            <a:r>
              <a:rPr sz="341" b="1" dirty="0">
                <a:latin typeface="Calibri"/>
                <a:cs typeface="Calibri"/>
              </a:rPr>
              <a:t>g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spc="7" dirty="0">
                <a:latin typeface="Calibri"/>
                <a:cs typeface="Calibri"/>
              </a:rPr>
              <a:t>nt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wa</a:t>
            </a:r>
            <a:r>
              <a:rPr sz="341" b="1" spc="3" dirty="0">
                <a:latin typeface="Calibri"/>
                <a:cs typeface="Calibri"/>
              </a:rPr>
              <a:t>s</a:t>
            </a:r>
            <a:r>
              <a:rPr sz="341" b="1" spc="7" dirty="0">
                <a:latin typeface="Calibri"/>
                <a:cs typeface="Calibri"/>
              </a:rPr>
              <a:t>hing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4" dirty="0">
                <a:latin typeface="Calibri"/>
                <a:cs typeface="Calibri"/>
              </a:rPr>
              <a:t>m</a:t>
            </a:r>
            <a:r>
              <a:rPr sz="341" b="1" spc="7" dirty="0">
                <a:latin typeface="Calibri"/>
                <a:cs typeface="Calibri"/>
              </a:rPr>
              <a:t>ethod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th</a:t>
            </a:r>
            <a:r>
              <a:rPr sz="341" b="1" spc="3" dirty="0">
                <a:latin typeface="Calibri"/>
                <a:cs typeface="Calibri"/>
              </a:rPr>
              <a:t>a</a:t>
            </a:r>
            <a:r>
              <a:rPr sz="341" b="1" spc="7" dirty="0">
                <a:latin typeface="Calibri"/>
                <a:cs typeface="Calibri"/>
              </a:rPr>
              <a:t>t does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not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7" dirty="0">
                <a:latin typeface="Calibri"/>
                <a:cs typeface="Calibri"/>
              </a:rPr>
              <a:t>equi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dirty="0">
                <a:latin typeface="Calibri"/>
                <a:cs typeface="Calibri"/>
              </a:rPr>
              <a:t>t</a:t>
            </a:r>
            <a:r>
              <a:rPr sz="341" b="1" spc="7" dirty="0">
                <a:latin typeface="Calibri"/>
                <a:cs typeface="Calibri"/>
              </a:rPr>
              <a:t>aggin</a:t>
            </a:r>
            <a:r>
              <a:rPr sz="341" b="1" spc="10" dirty="0">
                <a:latin typeface="Calibri"/>
                <a:cs typeface="Calibri"/>
              </a:rPr>
              <a:t>g</a:t>
            </a:r>
            <a:r>
              <a:rPr sz="341" b="1" spc="3" dirty="0">
                <a:latin typeface="Calibri"/>
                <a:cs typeface="Calibri"/>
              </a:rPr>
              <a:t>, </a:t>
            </a:r>
            <a:r>
              <a:rPr sz="341" b="1" spc="7" dirty="0">
                <a:latin typeface="Calibri"/>
                <a:cs typeface="Calibri"/>
              </a:rPr>
              <a:t>labelin</a:t>
            </a:r>
            <a:r>
              <a:rPr sz="341" b="1" spc="10" dirty="0">
                <a:latin typeface="Calibri"/>
                <a:cs typeface="Calibri"/>
              </a:rPr>
              <a:t>g</a:t>
            </a:r>
            <a:r>
              <a:rPr sz="341" b="1" spc="3" dirty="0">
                <a:latin typeface="Calibri"/>
                <a:cs typeface="Calibri"/>
              </a:rPr>
              <a:t>, </a:t>
            </a:r>
            <a:r>
              <a:rPr sz="341" b="1" spc="7" dirty="0">
                <a:latin typeface="Calibri"/>
                <a:cs typeface="Calibri"/>
              </a:rPr>
              <a:t>or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immobili</a:t>
            </a:r>
            <a:r>
              <a:rPr sz="341" b="1" dirty="0">
                <a:latin typeface="Calibri"/>
                <a:cs typeface="Calibri"/>
              </a:rPr>
              <a:t>z</a:t>
            </a:r>
            <a:r>
              <a:rPr sz="341" b="1" spc="24" dirty="0">
                <a:latin typeface="Calibri"/>
                <a:cs typeface="Calibri"/>
              </a:rPr>
              <a:t>a0</a:t>
            </a:r>
            <a:r>
              <a:rPr sz="341" b="1" spc="7" dirty="0">
                <a:latin typeface="Calibri"/>
                <a:cs typeface="Calibri"/>
              </a:rPr>
              <a:t>on</a:t>
            </a:r>
            <a:r>
              <a:rPr sz="341" b="1" spc="7" dirty="0">
                <a:latin typeface="Calibri"/>
                <a:cs typeface="Calibri"/>
              </a:rPr>
              <a:t>.</a:t>
            </a:r>
            <a:endParaRPr sz="341" dirty="0">
              <a:latin typeface="Times New Roman"/>
              <a:cs typeface="Times New Roman"/>
            </a:endParaRPr>
          </a:p>
          <a:p>
            <a:pPr>
              <a:spcBef>
                <a:spcPts val="29"/>
              </a:spcBef>
            </a:pPr>
            <a:endParaRPr sz="273" dirty="0">
              <a:latin typeface="Times New Roman"/>
              <a:cs typeface="Times New Roman"/>
            </a:endParaRPr>
          </a:p>
          <a:p>
            <a:pPr marL="27275" algn="ctr">
              <a:tabLst>
                <a:tab pos="764144" algn="l"/>
              </a:tabLst>
            </a:pPr>
            <a:r>
              <a:rPr sz="307" dirty="0">
                <a:latin typeface="Arial"/>
                <a:cs typeface="Arial"/>
              </a:rPr>
              <a:t>High Partition E</a:t>
            </a:r>
            <a:r>
              <a:rPr sz="307" spc="-7" dirty="0">
                <a:latin typeface="Arial"/>
                <a:cs typeface="Arial"/>
              </a:rPr>
              <a:t>f</a:t>
            </a:r>
            <a:r>
              <a:rPr sz="307" dirty="0">
                <a:latin typeface="Arial"/>
                <a:cs typeface="Arial"/>
              </a:rPr>
              <a:t>ficiency	</a:t>
            </a:r>
            <a:r>
              <a:rPr sz="460" baseline="6172" dirty="0">
                <a:latin typeface="Arial"/>
                <a:cs typeface="Arial"/>
              </a:rPr>
              <a:t>Preferential Enrichment</a:t>
            </a:r>
          </a:p>
          <a:p>
            <a:pPr marL="430345">
              <a:spcBef>
                <a:spcPts val="225"/>
              </a:spcBef>
            </a:pPr>
            <a:r>
              <a:rPr sz="239" spc="10" dirty="0">
                <a:solidFill>
                  <a:srgbClr val="FF0000"/>
                </a:solidFill>
                <a:latin typeface="Arial"/>
                <a:cs typeface="Arial"/>
              </a:rPr>
              <a:t>PE</a:t>
            </a:r>
            <a:r>
              <a:rPr sz="239" spc="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9" spc="10" dirty="0">
                <a:solidFill>
                  <a:srgbClr val="FF0000"/>
                </a:solidFill>
                <a:latin typeface="Arial"/>
                <a:cs typeface="Arial"/>
              </a:rPr>
              <a:t>≥</a:t>
            </a:r>
            <a:r>
              <a:rPr sz="239" spc="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9" spc="10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256" baseline="22222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256" baseline="22222" dirty="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4208834" y="3560987"/>
            <a:ext cx="36805" cy="15110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659"/>
            <a:r>
              <a:rPr sz="239" dirty="0">
                <a:solidFill>
                  <a:srgbClr val="020303"/>
                </a:solidFill>
                <a:latin typeface="Arial"/>
                <a:cs typeface="Arial"/>
              </a:rPr>
              <a:t>Cell</a:t>
            </a:r>
            <a:r>
              <a:rPr sz="239" spc="-3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239" dirty="0">
                <a:solidFill>
                  <a:srgbClr val="020303"/>
                </a:solidFill>
                <a:latin typeface="Arial"/>
                <a:cs typeface="Arial"/>
              </a:rPr>
              <a:t>count</a:t>
            </a:r>
            <a:endParaRPr sz="239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4254321" y="3511160"/>
            <a:ext cx="54985" cy="193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250</a:t>
            </a:r>
            <a:endParaRPr sz="170">
              <a:latin typeface="Arial"/>
              <a:cs typeface="Arial"/>
            </a:endParaRPr>
          </a:p>
          <a:p>
            <a:pPr>
              <a:spcBef>
                <a:spcPts val="22"/>
              </a:spcBef>
            </a:pPr>
            <a:endParaRPr sz="102">
              <a:latin typeface="Times New Roman"/>
              <a:cs typeface="Times New Roman"/>
            </a:endParaRPr>
          </a:p>
          <a:p>
            <a:pPr marL="8659"/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200</a:t>
            </a:r>
            <a:endParaRPr sz="170">
              <a:latin typeface="Arial"/>
              <a:cs typeface="Arial"/>
            </a:endParaRPr>
          </a:p>
          <a:p>
            <a:pPr>
              <a:spcBef>
                <a:spcPts val="13"/>
              </a:spcBef>
            </a:pPr>
            <a:endParaRPr sz="102">
              <a:latin typeface="Times New Roman"/>
              <a:cs typeface="Times New Roman"/>
            </a:endParaRPr>
          </a:p>
          <a:p>
            <a:pPr marL="8659"/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150</a:t>
            </a:r>
            <a:endParaRPr sz="170">
              <a:latin typeface="Arial"/>
              <a:cs typeface="Arial"/>
            </a:endParaRPr>
          </a:p>
          <a:p>
            <a:pPr>
              <a:spcBef>
                <a:spcPts val="32"/>
              </a:spcBef>
            </a:pPr>
            <a:endParaRPr sz="102">
              <a:latin typeface="Times New Roman"/>
              <a:cs typeface="Times New Roman"/>
            </a:endParaRPr>
          </a:p>
          <a:p>
            <a:pPr marL="8659"/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100</a:t>
            </a:r>
            <a:endParaRPr sz="170">
              <a:latin typeface="Arial"/>
              <a:cs typeface="Arial"/>
            </a:endParaRPr>
          </a:p>
          <a:p>
            <a:pPr>
              <a:spcBef>
                <a:spcPts val="22"/>
              </a:spcBef>
            </a:pPr>
            <a:endParaRPr sz="102">
              <a:latin typeface="Times New Roman"/>
              <a:cs typeface="Times New Roman"/>
            </a:endParaRPr>
          </a:p>
          <a:p>
            <a:pPr marL="20781"/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50</a:t>
            </a:r>
            <a:endParaRPr sz="17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279380" y="3725809"/>
            <a:ext cx="29874" cy="26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0</a:t>
            </a:r>
            <a:endParaRPr sz="17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930314" y="3573661"/>
            <a:ext cx="162358" cy="140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>
              <a:lnSpc>
                <a:spcPct val="130100"/>
              </a:lnSpc>
            </a:pPr>
            <a:r>
              <a:rPr sz="170" spc="7" dirty="0">
                <a:solidFill>
                  <a:srgbClr val="020303"/>
                </a:solidFill>
                <a:latin typeface="Arial"/>
                <a:cs typeface="Arial"/>
              </a:rPr>
              <a:t>Capture</a:t>
            </a:r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 Oligo </a:t>
            </a:r>
            <a:r>
              <a:rPr sz="170" i="1" spc="3" dirty="0">
                <a:solidFill>
                  <a:srgbClr val="020303"/>
                </a:solidFill>
                <a:latin typeface="Arial"/>
                <a:cs typeface="Arial"/>
              </a:rPr>
              <a:t>scr</a:t>
            </a:r>
            <a:r>
              <a:rPr sz="170" spc="-14" dirty="0">
                <a:solidFill>
                  <a:srgbClr val="020303"/>
                </a:solidFill>
                <a:latin typeface="Arial"/>
                <a:cs typeface="Arial"/>
              </a:rPr>
              <a:t>T</a:t>
            </a:r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oggle-25 </a:t>
            </a:r>
            <a:r>
              <a:rPr sz="170" spc="-14" dirty="0">
                <a:solidFill>
                  <a:srgbClr val="020303"/>
                </a:solidFill>
                <a:latin typeface="Arial"/>
                <a:cs typeface="Arial"/>
              </a:rPr>
              <a:t>T</a:t>
            </a:r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oggle-25</a:t>
            </a:r>
            <a:endParaRPr sz="170">
              <a:latin typeface="Arial"/>
              <a:cs typeface="Arial"/>
            </a:endParaRPr>
          </a:p>
          <a:p>
            <a:pPr marL="8659">
              <a:spcBef>
                <a:spcPts val="82"/>
              </a:spcBef>
            </a:pPr>
            <a:r>
              <a:rPr sz="170" spc="7" dirty="0">
                <a:solidFill>
                  <a:srgbClr val="020303"/>
                </a:solidFill>
                <a:latin typeface="Arial"/>
                <a:cs typeface="Arial"/>
              </a:rPr>
              <a:t>5-12</a:t>
            </a:r>
            <a:endParaRPr sz="17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505960" y="3530367"/>
            <a:ext cx="368444" cy="26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>
              <a:tabLst>
                <a:tab pos="295267" algn="l"/>
              </a:tabLst>
            </a:pPr>
            <a:r>
              <a:rPr sz="170" i="1" spc="3" dirty="0">
                <a:solidFill>
                  <a:srgbClr val="020303"/>
                </a:solidFill>
                <a:latin typeface="Arial"/>
                <a:cs typeface="Arial"/>
              </a:rPr>
              <a:t>t</a:t>
            </a:r>
            <a:r>
              <a:rPr sz="170" spc="14" dirty="0">
                <a:solidFill>
                  <a:srgbClr val="020303"/>
                </a:solidFill>
                <a:latin typeface="Arial"/>
                <a:cs typeface="Arial"/>
              </a:rPr>
              <a:t>RBC	</a:t>
            </a:r>
            <a:r>
              <a:rPr sz="170" i="1" spc="10" dirty="0">
                <a:solidFill>
                  <a:srgbClr val="020303"/>
                </a:solidFill>
                <a:latin typeface="Arial"/>
                <a:cs typeface="Arial"/>
              </a:rPr>
              <a:t>s</a:t>
            </a:r>
            <a:r>
              <a:rPr sz="170" spc="14" dirty="0">
                <a:solidFill>
                  <a:srgbClr val="020303"/>
                </a:solidFill>
                <a:latin typeface="Arial"/>
                <a:cs typeface="Arial"/>
              </a:rPr>
              <a:t>RBC</a:t>
            </a:r>
            <a:endParaRPr sz="17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2807517" y="3331978"/>
            <a:ext cx="1367703" cy="218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26" marR="3464" algn="ctr">
              <a:lnSpc>
                <a:spcPct val="107900"/>
              </a:lnSpc>
            </a:pPr>
            <a:r>
              <a:rPr sz="341" b="1" spc="10" dirty="0">
                <a:latin typeface="Calibri"/>
                <a:cs typeface="Calibri"/>
              </a:rPr>
              <a:t>Ce</a:t>
            </a:r>
            <a:r>
              <a:rPr sz="341" b="1" dirty="0">
                <a:latin typeface="Calibri"/>
                <a:cs typeface="Calibri"/>
              </a:rPr>
              <a:t>ll</a:t>
            </a:r>
            <a:r>
              <a:rPr sz="341" b="1" spc="-41" dirty="0">
                <a:latin typeface="Calibri"/>
                <a:cs typeface="Calibri"/>
              </a:rPr>
              <a:t>-­‐</a:t>
            </a:r>
            <a:r>
              <a:rPr sz="341" b="1" spc="-75" dirty="0">
                <a:latin typeface="Calibri"/>
                <a:cs typeface="Calibri"/>
              </a:rPr>
              <a:t>b</a:t>
            </a:r>
            <a:r>
              <a:rPr sz="341" b="1" spc="3" dirty="0">
                <a:latin typeface="Calibri"/>
                <a:cs typeface="Calibri"/>
              </a:rPr>
              <a:t>indin</a:t>
            </a:r>
            <a:r>
              <a:rPr sz="341" b="1" spc="7" dirty="0">
                <a:latin typeface="Calibri"/>
                <a:cs typeface="Calibri"/>
              </a:rPr>
              <a:t>g</a:t>
            </a:r>
            <a:r>
              <a:rPr sz="341" b="1" spc="3" dirty="0">
                <a:latin typeface="Calibri"/>
                <a:cs typeface="Calibri"/>
              </a:rPr>
              <a:t> apta</a:t>
            </a:r>
            <a:r>
              <a:rPr sz="341" b="1" spc="10" dirty="0">
                <a:latin typeface="Calibri"/>
                <a:cs typeface="Calibri"/>
              </a:rPr>
              <a:t>me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7" dirty="0">
                <a:latin typeface="Calibri"/>
                <a:cs typeface="Calibri"/>
              </a:rPr>
              <a:t>s</a:t>
            </a:r>
            <a:r>
              <a:rPr sz="341" b="1" spc="3" dirty="0">
                <a:latin typeface="Calibri"/>
                <a:cs typeface="Calibri"/>
              </a:rPr>
              <a:t> ca</a:t>
            </a:r>
            <a:r>
              <a:rPr sz="341" b="1" spc="10" dirty="0">
                <a:latin typeface="Calibri"/>
                <a:cs typeface="Calibri"/>
              </a:rPr>
              <a:t>n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b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3" dirty="0">
                <a:latin typeface="Calibri"/>
                <a:cs typeface="Calibri"/>
              </a:rPr>
              <a:t>id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spc="7" dirty="0">
                <a:latin typeface="Calibri"/>
                <a:cs typeface="Calibri"/>
              </a:rPr>
              <a:t>n</a:t>
            </a:r>
            <a:r>
              <a:rPr sz="341" b="1" spc="17" dirty="0">
                <a:latin typeface="Calibri"/>
                <a:cs typeface="Calibri"/>
              </a:rPr>
              <a:t>0ﬁed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3" dirty="0">
                <a:latin typeface="Calibri"/>
                <a:cs typeface="Calibri"/>
              </a:rPr>
              <a:t>th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7" dirty="0">
                <a:latin typeface="Calibri"/>
                <a:cs typeface="Calibri"/>
              </a:rPr>
              <a:t>ou</a:t>
            </a:r>
            <a:r>
              <a:rPr sz="341" b="1" spc="10" dirty="0">
                <a:latin typeface="Calibri"/>
                <a:cs typeface="Calibri"/>
              </a:rPr>
              <a:t>gh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p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7" dirty="0">
                <a:latin typeface="Calibri"/>
                <a:cs typeface="Calibri"/>
              </a:rPr>
              <a:t>o</a:t>
            </a:r>
            <a:r>
              <a:rPr sz="341" b="1" dirty="0">
                <a:latin typeface="Calibri"/>
                <a:cs typeface="Calibri"/>
              </a:rPr>
              <a:t>t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dirty="0">
                <a:latin typeface="Calibri"/>
                <a:cs typeface="Calibri"/>
              </a:rPr>
              <a:t>i</a:t>
            </a:r>
            <a:r>
              <a:rPr sz="341" b="1" spc="10" dirty="0">
                <a:latin typeface="Calibri"/>
                <a:cs typeface="Calibri"/>
              </a:rPr>
              <a:t>n</a:t>
            </a:r>
            <a:r>
              <a:rPr sz="341" b="1" spc="3" dirty="0">
                <a:latin typeface="Calibri"/>
                <a:cs typeface="Calibri"/>
              </a:rPr>
              <a:t> bindin</a:t>
            </a:r>
            <a:r>
              <a:rPr sz="341" b="1" spc="7" dirty="0">
                <a:latin typeface="Calibri"/>
                <a:cs typeface="Calibri"/>
              </a:rPr>
              <a:t>g</a:t>
            </a:r>
            <a:r>
              <a:rPr sz="341" b="1" spc="3" dirty="0">
                <a:latin typeface="Calibri"/>
                <a:cs typeface="Calibri"/>
              </a:rPr>
              <a:t> a</a:t>
            </a:r>
            <a:r>
              <a:rPr sz="341" b="1" spc="7" dirty="0">
                <a:latin typeface="Calibri"/>
                <a:cs typeface="Calibri"/>
              </a:rPr>
              <a:t>ss</a:t>
            </a:r>
            <a:r>
              <a:rPr sz="341" b="1" dirty="0">
                <a:latin typeface="Calibri"/>
                <a:cs typeface="Calibri"/>
              </a:rPr>
              <a:t>a</a:t>
            </a:r>
            <a:r>
              <a:rPr sz="341" b="1" spc="3" dirty="0">
                <a:latin typeface="Calibri"/>
                <a:cs typeface="Calibri"/>
              </a:rPr>
              <a:t>y</a:t>
            </a:r>
            <a:r>
              <a:rPr sz="341" b="1" spc="7" dirty="0">
                <a:latin typeface="Calibri"/>
                <a:cs typeface="Calibri"/>
              </a:rPr>
              <a:t>s whe</a:t>
            </a:r>
            <a:r>
              <a:rPr sz="341" b="1" spc="10" dirty="0">
                <a:latin typeface="Calibri"/>
                <a:cs typeface="Calibri"/>
              </a:rPr>
              <a:t>n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dirty="0">
                <a:latin typeface="Calibri"/>
                <a:cs typeface="Calibri"/>
              </a:rPr>
              <a:t>av</a:t>
            </a:r>
            <a:r>
              <a:rPr sz="341" b="1" spc="7" dirty="0">
                <a:latin typeface="Calibri"/>
                <a:cs typeface="Calibri"/>
              </a:rPr>
              <a:t>a</a:t>
            </a:r>
            <a:r>
              <a:rPr sz="341" b="1" dirty="0">
                <a:latin typeface="Calibri"/>
                <a:cs typeface="Calibri"/>
              </a:rPr>
              <a:t>il</a:t>
            </a:r>
            <a:r>
              <a:rPr sz="341" b="1" spc="7" dirty="0">
                <a:latin typeface="Calibri"/>
                <a:cs typeface="Calibri"/>
              </a:rPr>
              <a:t>a</a:t>
            </a:r>
            <a:r>
              <a:rPr sz="341" b="1" spc="3" dirty="0">
                <a:latin typeface="Calibri"/>
                <a:cs typeface="Calibri"/>
              </a:rPr>
              <a:t>bl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(BioL</a:t>
            </a:r>
            <a:r>
              <a:rPr sz="341" b="1" dirty="0">
                <a:latin typeface="Calibri"/>
                <a:cs typeface="Calibri"/>
              </a:rPr>
              <a:t>ay</a:t>
            </a:r>
            <a:r>
              <a:rPr sz="341" b="1" spc="7" dirty="0">
                <a:latin typeface="Calibri"/>
                <a:cs typeface="Calibri"/>
              </a:rPr>
              <a:t>er</a:t>
            </a:r>
            <a:r>
              <a:rPr sz="341" b="1" spc="3" dirty="0">
                <a:latin typeface="Calibri"/>
                <a:cs typeface="Calibri"/>
              </a:rPr>
              <a:t> I</a:t>
            </a:r>
            <a:r>
              <a:rPr sz="341" b="1" spc="7" dirty="0">
                <a:latin typeface="Calibri"/>
                <a:cs typeface="Calibri"/>
              </a:rPr>
              <a:t>n</a:t>
            </a:r>
            <a:r>
              <a:rPr sz="341" b="1" dirty="0">
                <a:latin typeface="Calibri"/>
                <a:cs typeface="Calibri"/>
              </a:rPr>
              <a:t>t</a:t>
            </a:r>
            <a:r>
              <a:rPr sz="341" b="1" spc="7" dirty="0">
                <a:latin typeface="Calibri"/>
                <a:cs typeface="Calibri"/>
              </a:rPr>
              <a:t>er</a:t>
            </a:r>
            <a:r>
              <a:rPr sz="341" b="1" spc="-3" dirty="0">
                <a:latin typeface="Calibri"/>
                <a:cs typeface="Calibri"/>
              </a:rPr>
              <a:t>f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14" dirty="0">
                <a:latin typeface="Calibri"/>
                <a:cs typeface="Calibri"/>
              </a:rPr>
              <a:t>om</a:t>
            </a:r>
            <a:r>
              <a:rPr sz="341" b="1" spc="7" dirty="0">
                <a:latin typeface="Calibri"/>
                <a:cs typeface="Calibri"/>
              </a:rPr>
              <a:t>etr</a:t>
            </a:r>
            <a:r>
              <a:rPr sz="341" b="1" spc="-17" dirty="0">
                <a:latin typeface="Calibri"/>
                <a:cs typeface="Calibri"/>
              </a:rPr>
              <a:t>y</a:t>
            </a:r>
            <a:r>
              <a:rPr sz="341" b="1" spc="3" dirty="0">
                <a:latin typeface="Calibri"/>
                <a:cs typeface="Calibri"/>
              </a:rPr>
              <a:t>, </a:t>
            </a:r>
            <a:r>
              <a:rPr sz="341" b="1" i="1" spc="7" dirty="0">
                <a:latin typeface="Calibri"/>
                <a:cs typeface="Calibri"/>
              </a:rPr>
              <a:t>bel</a:t>
            </a:r>
            <a:r>
              <a:rPr sz="341" b="1" i="1" spc="3" dirty="0">
                <a:latin typeface="Calibri"/>
                <a:cs typeface="Calibri"/>
              </a:rPr>
              <a:t>ow).</a:t>
            </a:r>
            <a:endParaRPr sz="341" dirty="0"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477" dirty="0">
              <a:latin typeface="Times New Roman"/>
              <a:cs typeface="Times New Roman"/>
            </a:endParaRPr>
          </a:p>
          <a:p>
            <a:pPr marR="77496" algn="ctr">
              <a:tabLst>
                <a:tab pos="229893" algn="l"/>
                <a:tab pos="672360" algn="l"/>
                <a:tab pos="902686" algn="l"/>
              </a:tabLst>
            </a:pPr>
            <a:r>
              <a:rPr sz="205" dirty="0">
                <a:solidFill>
                  <a:srgbClr val="7F7F7F"/>
                </a:solidFill>
                <a:latin typeface="Arial"/>
                <a:cs typeface="Arial"/>
              </a:rPr>
              <a:t>Association	Dissociation	</a:t>
            </a:r>
            <a:r>
              <a:rPr sz="307" baseline="18518" dirty="0">
                <a:solidFill>
                  <a:srgbClr val="7F7F7F"/>
                </a:solidFill>
                <a:latin typeface="Arial"/>
                <a:cs typeface="Arial"/>
              </a:rPr>
              <a:t>Association	Dissociation</a:t>
            </a:r>
            <a:endParaRPr sz="307" baseline="18518" dirty="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4015860" y="3600080"/>
            <a:ext cx="100445" cy="20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136" spc="-14" dirty="0">
                <a:solidFill>
                  <a:srgbClr val="020303"/>
                </a:solidFill>
                <a:latin typeface="Arial"/>
                <a:cs typeface="Arial"/>
              </a:rPr>
              <a:t>T</a:t>
            </a:r>
            <a:r>
              <a:rPr sz="136" spc="3" dirty="0">
                <a:solidFill>
                  <a:srgbClr val="020303"/>
                </a:solidFill>
                <a:latin typeface="Arial"/>
                <a:cs typeface="Arial"/>
              </a:rPr>
              <a:t>oggle-25</a:t>
            </a:r>
            <a:endParaRPr sz="136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4015859" y="3714819"/>
            <a:ext cx="119063" cy="20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136" i="1" spc="3" dirty="0">
                <a:solidFill>
                  <a:srgbClr val="221E1F"/>
                </a:solidFill>
                <a:latin typeface="Arial"/>
                <a:cs typeface="Arial"/>
              </a:rPr>
              <a:t>scr</a:t>
            </a:r>
            <a:r>
              <a:rPr sz="136" spc="-14" dirty="0">
                <a:solidFill>
                  <a:srgbClr val="221E1F"/>
                </a:solidFill>
                <a:latin typeface="Arial"/>
                <a:cs typeface="Arial"/>
              </a:rPr>
              <a:t>T</a:t>
            </a:r>
            <a:r>
              <a:rPr sz="136" spc="3" dirty="0">
                <a:solidFill>
                  <a:srgbClr val="221E1F"/>
                </a:solidFill>
                <a:latin typeface="Arial"/>
                <a:cs typeface="Arial"/>
              </a:rPr>
              <a:t>oggle25</a:t>
            </a:r>
            <a:endParaRPr sz="136">
              <a:latin typeface="Arial"/>
              <a:cs typeface="Arial"/>
            </a:endParaRPr>
          </a:p>
        </p:txBody>
      </p:sp>
      <p:grpSp>
        <p:nvGrpSpPr>
          <p:cNvPr id="353" name="Group 352"/>
          <p:cNvGrpSpPr/>
          <p:nvPr/>
        </p:nvGrpSpPr>
        <p:grpSpPr>
          <a:xfrm>
            <a:off x="486781" y="3177317"/>
            <a:ext cx="1721771" cy="1387466"/>
            <a:chOff x="2576154" y="4328458"/>
            <a:chExt cx="2613442" cy="2106007"/>
          </a:xfrm>
        </p:grpSpPr>
        <p:sp>
          <p:nvSpPr>
            <p:cNvPr id="97" name="object 97"/>
            <p:cNvSpPr/>
            <p:nvPr/>
          </p:nvSpPr>
          <p:spPr>
            <a:xfrm>
              <a:off x="2836254" y="5023201"/>
              <a:ext cx="597578" cy="55112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98" name="object 98"/>
            <p:cNvSpPr/>
            <p:nvPr/>
          </p:nvSpPr>
          <p:spPr>
            <a:xfrm>
              <a:off x="3090429" y="5695905"/>
              <a:ext cx="729347" cy="66808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99" name="object 99"/>
            <p:cNvSpPr/>
            <p:nvPr/>
          </p:nvSpPr>
          <p:spPr>
            <a:xfrm>
              <a:off x="3925474" y="5791532"/>
              <a:ext cx="597697" cy="55112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437142" y="5039791"/>
              <a:ext cx="170398" cy="17999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592017" y="5411988"/>
              <a:ext cx="597579" cy="55124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19042" y="4442926"/>
              <a:ext cx="591298" cy="53003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185542" y="5584650"/>
              <a:ext cx="113664" cy="208279"/>
            </a:xfrm>
            <a:custGeom>
              <a:avLst/>
              <a:gdLst/>
              <a:ahLst/>
              <a:cxnLst/>
              <a:rect l="l" t="t" r="r" b="b"/>
              <a:pathLst>
                <a:path w="113664" h="208279">
                  <a:moveTo>
                    <a:pt x="13144" y="0"/>
                  </a:moveTo>
                  <a:lnTo>
                    <a:pt x="0" y="2014"/>
                  </a:lnTo>
                  <a:lnTo>
                    <a:pt x="3786" y="14355"/>
                  </a:lnTo>
                  <a:lnTo>
                    <a:pt x="7786" y="26602"/>
                  </a:lnTo>
                  <a:lnTo>
                    <a:pt x="21047" y="62765"/>
                  </a:lnTo>
                  <a:lnTo>
                    <a:pt x="36150" y="98013"/>
                  </a:lnTo>
                  <a:lnTo>
                    <a:pt x="53039" y="132286"/>
                  </a:lnTo>
                  <a:lnTo>
                    <a:pt x="78233" y="176370"/>
                  </a:lnTo>
                  <a:lnTo>
                    <a:pt x="99060" y="208146"/>
                  </a:lnTo>
                  <a:lnTo>
                    <a:pt x="113270" y="205499"/>
                  </a:lnTo>
                  <a:lnTo>
                    <a:pt x="106065" y="195090"/>
                  </a:lnTo>
                  <a:lnTo>
                    <a:pt x="99042" y="184551"/>
                  </a:lnTo>
                  <a:lnTo>
                    <a:pt x="72804" y="141136"/>
                  </a:lnTo>
                  <a:lnTo>
                    <a:pt x="55139" y="107315"/>
                  </a:lnTo>
                  <a:lnTo>
                    <a:pt x="39267" y="72479"/>
                  </a:lnTo>
                  <a:lnTo>
                    <a:pt x="25248" y="36687"/>
                  </a:lnTo>
                  <a:lnTo>
                    <a:pt x="16962" y="12325"/>
                  </a:lnTo>
                  <a:lnTo>
                    <a:pt x="13144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63423" y="5522190"/>
              <a:ext cx="72390" cy="99060"/>
            </a:xfrm>
            <a:custGeom>
              <a:avLst/>
              <a:gdLst/>
              <a:ahLst/>
              <a:cxnLst/>
              <a:rect l="l" t="t" r="r" b="b"/>
              <a:pathLst>
                <a:path w="72389" h="99060">
                  <a:moveTo>
                    <a:pt x="9834" y="0"/>
                  </a:moveTo>
                  <a:lnTo>
                    <a:pt x="0" y="98944"/>
                  </a:lnTo>
                  <a:lnTo>
                    <a:pt x="29860" y="67306"/>
                  </a:lnTo>
                  <a:lnTo>
                    <a:pt x="63967" y="67306"/>
                  </a:lnTo>
                  <a:lnTo>
                    <a:pt x="9834" y="0"/>
                  </a:lnTo>
                  <a:close/>
                </a:path>
                <a:path w="72389" h="99060">
                  <a:moveTo>
                    <a:pt x="63967" y="67306"/>
                  </a:moveTo>
                  <a:lnTo>
                    <a:pt x="29860" y="67306"/>
                  </a:lnTo>
                  <a:lnTo>
                    <a:pt x="72163" y="77496"/>
                  </a:lnTo>
                  <a:lnTo>
                    <a:pt x="63967" y="67306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605324" y="6040440"/>
              <a:ext cx="288925" cy="70485"/>
            </a:xfrm>
            <a:custGeom>
              <a:avLst/>
              <a:gdLst/>
              <a:ahLst/>
              <a:cxnLst/>
              <a:rect l="l" t="t" r="r" b="b"/>
              <a:pathLst>
                <a:path w="288925" h="70485">
                  <a:moveTo>
                    <a:pt x="5093" y="0"/>
                  </a:moveTo>
                  <a:lnTo>
                    <a:pt x="40446" y="27744"/>
                  </a:lnTo>
                  <a:lnTo>
                    <a:pt x="82008" y="41030"/>
                  </a:lnTo>
                  <a:lnTo>
                    <a:pt x="124603" y="51914"/>
                  </a:lnTo>
                  <a:lnTo>
                    <a:pt x="168150" y="60314"/>
                  </a:lnTo>
                  <a:lnTo>
                    <a:pt x="212569" y="66150"/>
                  </a:lnTo>
                  <a:lnTo>
                    <a:pt x="257776" y="69338"/>
                  </a:lnTo>
                  <a:lnTo>
                    <a:pt x="288314" y="69952"/>
                  </a:lnTo>
                  <a:lnTo>
                    <a:pt x="288314" y="56786"/>
                  </a:lnTo>
                  <a:lnTo>
                    <a:pt x="273273" y="56635"/>
                  </a:lnTo>
                  <a:lnTo>
                    <a:pt x="258308" y="56182"/>
                  </a:lnTo>
                  <a:lnTo>
                    <a:pt x="213892" y="53050"/>
                  </a:lnTo>
                  <a:lnTo>
                    <a:pt x="170256" y="47316"/>
                  </a:lnTo>
                  <a:lnTo>
                    <a:pt x="127480" y="39064"/>
                  </a:lnTo>
                  <a:lnTo>
                    <a:pt x="85641" y="28372"/>
                  </a:lnTo>
                  <a:lnTo>
                    <a:pt x="44819" y="15324"/>
                  </a:lnTo>
                  <a:lnTo>
                    <a:pt x="18209" y="5356"/>
                  </a:lnTo>
                  <a:lnTo>
                    <a:pt x="5093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547602" y="6021165"/>
              <a:ext cx="99695" cy="70485"/>
            </a:xfrm>
            <a:custGeom>
              <a:avLst/>
              <a:gdLst/>
              <a:ahLst/>
              <a:cxnLst/>
              <a:rect l="l" t="t" r="r" b="b"/>
              <a:pathLst>
                <a:path w="99695" h="70485">
                  <a:moveTo>
                    <a:pt x="0" y="0"/>
                  </a:moveTo>
                  <a:lnTo>
                    <a:pt x="70347" y="70360"/>
                  </a:lnTo>
                  <a:lnTo>
                    <a:pt x="64777" y="27227"/>
                  </a:lnTo>
                  <a:lnTo>
                    <a:pt x="99523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504225" y="5380718"/>
              <a:ext cx="127635" cy="393700"/>
            </a:xfrm>
            <a:custGeom>
              <a:avLst/>
              <a:gdLst/>
              <a:ahLst/>
              <a:cxnLst/>
              <a:rect l="l" t="t" r="r" b="b"/>
              <a:pathLst>
                <a:path w="127635" h="393700">
                  <a:moveTo>
                    <a:pt x="127318" y="0"/>
                  </a:moveTo>
                  <a:lnTo>
                    <a:pt x="114151" y="0"/>
                  </a:lnTo>
                  <a:lnTo>
                    <a:pt x="113821" y="21649"/>
                  </a:lnTo>
                  <a:lnTo>
                    <a:pt x="112905" y="42363"/>
                  </a:lnTo>
                  <a:lnTo>
                    <a:pt x="109215" y="84074"/>
                  </a:lnTo>
                  <a:lnTo>
                    <a:pt x="103148" y="125065"/>
                  </a:lnTo>
                  <a:lnTo>
                    <a:pt x="94776" y="165268"/>
                  </a:lnTo>
                  <a:lnTo>
                    <a:pt x="84167" y="204617"/>
                  </a:lnTo>
                  <a:lnTo>
                    <a:pt x="71390" y="243043"/>
                  </a:lnTo>
                  <a:lnTo>
                    <a:pt x="56516" y="280478"/>
                  </a:lnTo>
                  <a:lnTo>
                    <a:pt x="39613" y="316856"/>
                  </a:lnTo>
                  <a:lnTo>
                    <a:pt x="20751" y="352107"/>
                  </a:lnTo>
                  <a:lnTo>
                    <a:pt x="0" y="386166"/>
                  </a:lnTo>
                  <a:lnTo>
                    <a:pt x="11046" y="393329"/>
                  </a:lnTo>
                  <a:lnTo>
                    <a:pt x="32180" y="358647"/>
                  </a:lnTo>
                  <a:lnTo>
                    <a:pt x="51392" y="322745"/>
                  </a:lnTo>
                  <a:lnTo>
                    <a:pt x="68609" y="285692"/>
                  </a:lnTo>
                  <a:lnTo>
                    <a:pt x="83761" y="247559"/>
                  </a:lnTo>
                  <a:lnTo>
                    <a:pt x="96777" y="208416"/>
                  </a:lnTo>
                  <a:lnTo>
                    <a:pt x="107585" y="168332"/>
                  </a:lnTo>
                  <a:lnTo>
                    <a:pt x="116114" y="127378"/>
                  </a:lnTo>
                  <a:lnTo>
                    <a:pt x="122294" y="85625"/>
                  </a:lnTo>
                  <a:lnTo>
                    <a:pt x="126052" y="43142"/>
                  </a:lnTo>
                  <a:lnTo>
                    <a:pt x="127007" y="21258"/>
                  </a:lnTo>
                  <a:lnTo>
                    <a:pt x="127318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74179" y="5727518"/>
              <a:ext cx="81915" cy="97790"/>
            </a:xfrm>
            <a:custGeom>
              <a:avLst/>
              <a:gdLst/>
              <a:ahLst/>
              <a:cxnLst/>
              <a:rect l="l" t="t" r="r" b="b"/>
              <a:pathLst>
                <a:path w="81914" h="97789">
                  <a:moveTo>
                    <a:pt x="18552" y="0"/>
                  </a:moveTo>
                  <a:lnTo>
                    <a:pt x="0" y="97772"/>
                  </a:lnTo>
                  <a:lnTo>
                    <a:pt x="81671" y="40960"/>
                  </a:lnTo>
                  <a:lnTo>
                    <a:pt x="38235" y="38826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172896" y="4707172"/>
              <a:ext cx="345440" cy="292100"/>
            </a:xfrm>
            <a:custGeom>
              <a:avLst/>
              <a:gdLst/>
              <a:ahLst/>
              <a:cxnLst/>
              <a:rect l="l" t="t" r="r" b="b"/>
              <a:pathLst>
                <a:path w="345439" h="292100">
                  <a:moveTo>
                    <a:pt x="5095" y="0"/>
                  </a:moveTo>
                  <a:lnTo>
                    <a:pt x="0" y="12205"/>
                  </a:lnTo>
                  <a:lnTo>
                    <a:pt x="20577" y="21079"/>
                  </a:lnTo>
                  <a:lnTo>
                    <a:pt x="40815" y="30558"/>
                  </a:lnTo>
                  <a:lnTo>
                    <a:pt x="80230" y="51285"/>
                  </a:lnTo>
                  <a:lnTo>
                    <a:pt x="118150" y="74295"/>
                  </a:lnTo>
                  <a:lnTo>
                    <a:pt x="154483" y="99494"/>
                  </a:lnTo>
                  <a:lnTo>
                    <a:pt x="189135" y="126791"/>
                  </a:lnTo>
                  <a:lnTo>
                    <a:pt x="222013" y="156093"/>
                  </a:lnTo>
                  <a:lnTo>
                    <a:pt x="253023" y="187307"/>
                  </a:lnTo>
                  <a:lnTo>
                    <a:pt x="282074" y="220341"/>
                  </a:lnTo>
                  <a:lnTo>
                    <a:pt x="309072" y="255104"/>
                  </a:lnTo>
                  <a:lnTo>
                    <a:pt x="333923" y="291501"/>
                  </a:lnTo>
                  <a:lnTo>
                    <a:pt x="345061" y="284391"/>
                  </a:lnTo>
                  <a:lnTo>
                    <a:pt x="319759" y="247332"/>
                  </a:lnTo>
                  <a:lnTo>
                    <a:pt x="292266" y="211939"/>
                  </a:lnTo>
                  <a:lnTo>
                    <a:pt x="262677" y="178305"/>
                  </a:lnTo>
                  <a:lnTo>
                    <a:pt x="231092" y="146524"/>
                  </a:lnTo>
                  <a:lnTo>
                    <a:pt x="197607" y="116689"/>
                  </a:lnTo>
                  <a:lnTo>
                    <a:pt x="162319" y="88895"/>
                  </a:lnTo>
                  <a:lnTo>
                    <a:pt x="125327" y="63235"/>
                  </a:lnTo>
                  <a:lnTo>
                    <a:pt x="86727" y="39803"/>
                  </a:lnTo>
                  <a:lnTo>
                    <a:pt x="46617" y="18693"/>
                  </a:lnTo>
                  <a:lnTo>
                    <a:pt x="26027" y="9039"/>
                  </a:lnTo>
                  <a:lnTo>
                    <a:pt x="5095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66280" y="4952288"/>
              <a:ext cx="81915" cy="98425"/>
            </a:xfrm>
            <a:custGeom>
              <a:avLst/>
              <a:gdLst/>
              <a:ahLst/>
              <a:cxnLst/>
              <a:rect l="l" t="t" r="r" b="b"/>
              <a:pathLst>
                <a:path w="81914" h="98425">
                  <a:moveTo>
                    <a:pt x="63422" y="0"/>
                  </a:moveTo>
                  <a:lnTo>
                    <a:pt x="43474" y="38668"/>
                  </a:lnTo>
                  <a:lnTo>
                    <a:pt x="0" y="40512"/>
                  </a:lnTo>
                  <a:lnTo>
                    <a:pt x="81301" y="97877"/>
                  </a:lnTo>
                  <a:lnTo>
                    <a:pt x="63422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22316" y="4731583"/>
              <a:ext cx="340360" cy="351790"/>
            </a:xfrm>
            <a:custGeom>
              <a:avLst/>
              <a:gdLst/>
              <a:ahLst/>
              <a:cxnLst/>
              <a:rect l="l" t="t" r="r" b="b"/>
              <a:pathLst>
                <a:path w="340360" h="351789">
                  <a:moveTo>
                    <a:pt x="333923" y="0"/>
                  </a:moveTo>
                  <a:lnTo>
                    <a:pt x="290758" y="23829"/>
                  </a:lnTo>
                  <a:lnTo>
                    <a:pt x="249437" y="50373"/>
                  </a:lnTo>
                  <a:lnTo>
                    <a:pt x="210083" y="79509"/>
                  </a:lnTo>
                  <a:lnTo>
                    <a:pt x="172818" y="111115"/>
                  </a:lnTo>
                  <a:lnTo>
                    <a:pt x="137766" y="145068"/>
                  </a:lnTo>
                  <a:lnTo>
                    <a:pt x="105050" y="181247"/>
                  </a:lnTo>
                  <a:lnTo>
                    <a:pt x="74792" y="219529"/>
                  </a:lnTo>
                  <a:lnTo>
                    <a:pt x="47115" y="259792"/>
                  </a:lnTo>
                  <a:lnTo>
                    <a:pt x="22144" y="301913"/>
                  </a:lnTo>
                  <a:lnTo>
                    <a:pt x="0" y="345771"/>
                  </a:lnTo>
                  <a:lnTo>
                    <a:pt x="11968" y="351341"/>
                  </a:lnTo>
                  <a:lnTo>
                    <a:pt x="22478" y="329607"/>
                  </a:lnTo>
                  <a:lnTo>
                    <a:pt x="33700" y="308283"/>
                  </a:lnTo>
                  <a:lnTo>
                    <a:pt x="58217" y="266925"/>
                  </a:lnTo>
                  <a:lnTo>
                    <a:pt x="85398" y="227386"/>
                  </a:lnTo>
                  <a:lnTo>
                    <a:pt x="115120" y="189788"/>
                  </a:lnTo>
                  <a:lnTo>
                    <a:pt x="147261" y="154252"/>
                  </a:lnTo>
                  <a:lnTo>
                    <a:pt x="181698" y="120899"/>
                  </a:lnTo>
                  <a:lnTo>
                    <a:pt x="218310" y="89850"/>
                  </a:lnTo>
                  <a:lnTo>
                    <a:pt x="256973" y="61224"/>
                  </a:lnTo>
                  <a:lnTo>
                    <a:pt x="297566" y="35144"/>
                  </a:lnTo>
                  <a:lnTo>
                    <a:pt x="339966" y="11730"/>
                  </a:lnTo>
                  <a:lnTo>
                    <a:pt x="333923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518332" y="4707817"/>
              <a:ext cx="99695" cy="75565"/>
            </a:xfrm>
            <a:custGeom>
              <a:avLst/>
              <a:gdLst/>
              <a:ahLst/>
              <a:cxnLst/>
              <a:rect l="l" t="t" r="r" b="b"/>
              <a:pathLst>
                <a:path w="99695" h="75564">
                  <a:moveTo>
                    <a:pt x="99142" y="0"/>
                  </a:moveTo>
                  <a:lnTo>
                    <a:pt x="0" y="8268"/>
                  </a:lnTo>
                  <a:lnTo>
                    <a:pt x="36536" y="31889"/>
                  </a:lnTo>
                  <a:lnTo>
                    <a:pt x="34141" y="75337"/>
                  </a:lnTo>
                  <a:lnTo>
                    <a:pt x="99142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388797" y="5208530"/>
              <a:ext cx="130108" cy="13686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381212" y="4341019"/>
              <a:ext cx="594379" cy="53015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384294" y="4351920"/>
              <a:ext cx="156178" cy="6505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319357" y="5021307"/>
              <a:ext cx="127857" cy="141364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619035" y="5191941"/>
              <a:ext cx="136744" cy="13010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475535" y="6015845"/>
              <a:ext cx="136745" cy="13010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767984" y="4622566"/>
              <a:ext cx="190305" cy="188527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469967" y="5287093"/>
              <a:ext cx="141366" cy="12785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62038" y="5067401"/>
              <a:ext cx="158549" cy="15854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139124" y="6304383"/>
              <a:ext cx="136863" cy="130082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303380" y="4965258"/>
              <a:ext cx="136140" cy="6288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94006" y="5023201"/>
              <a:ext cx="139825" cy="9349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008304" y="5648626"/>
              <a:ext cx="188765" cy="188765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898924" y="4392447"/>
              <a:ext cx="142788" cy="12916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943012" y="5885263"/>
              <a:ext cx="129161" cy="1427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260583" y="5738564"/>
              <a:ext cx="98944" cy="52967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200979" y="5791532"/>
              <a:ext cx="151556" cy="10558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017909" y="5528352"/>
              <a:ext cx="151438" cy="145394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726408" y="5195022"/>
              <a:ext cx="151320" cy="14551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93725" y="4339242"/>
              <a:ext cx="127857" cy="14124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211888" y="4506913"/>
              <a:ext cx="136864" cy="13010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062937" y="4602067"/>
              <a:ext cx="141248" cy="12785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154890" y="4382375"/>
              <a:ext cx="158667" cy="158546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994921" y="4328458"/>
              <a:ext cx="192319" cy="16442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204185" y="4615219"/>
              <a:ext cx="164354" cy="13354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178234" y="4558460"/>
              <a:ext cx="168977" cy="116362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810066" y="4620314"/>
              <a:ext cx="172412" cy="188765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846564" y="4449324"/>
              <a:ext cx="152267" cy="190305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982479" y="4680511"/>
              <a:ext cx="65054" cy="159259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998831" y="4558341"/>
              <a:ext cx="129160" cy="106055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625330" y="5658342"/>
              <a:ext cx="127858" cy="141366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803667" y="5976741"/>
              <a:ext cx="141366" cy="12785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812436" y="5840352"/>
              <a:ext cx="158548" cy="158548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711490" y="5740223"/>
              <a:ext cx="170266" cy="19220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649978" y="5941784"/>
              <a:ext cx="158548" cy="151912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576154" y="5775060"/>
              <a:ext cx="170279" cy="185566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670359" y="5819037"/>
              <a:ext cx="98115" cy="148343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235627" y="4722494"/>
              <a:ext cx="307975" cy="81280"/>
            </a:xfrm>
            <a:custGeom>
              <a:avLst/>
              <a:gdLst/>
              <a:ahLst/>
              <a:cxnLst/>
              <a:rect l="l" t="t" r="r" b="b"/>
              <a:pathLst>
                <a:path w="307975" h="81279">
                  <a:moveTo>
                    <a:pt x="11856" y="0"/>
                  </a:moveTo>
                  <a:lnTo>
                    <a:pt x="0" y="6047"/>
                  </a:lnTo>
                  <a:lnTo>
                    <a:pt x="8029" y="16579"/>
                  </a:lnTo>
                  <a:lnTo>
                    <a:pt x="16768" y="26321"/>
                  </a:lnTo>
                  <a:lnTo>
                    <a:pt x="46811" y="50788"/>
                  </a:lnTo>
                  <a:lnTo>
                    <a:pt x="81674" y="68080"/>
                  </a:lnTo>
                  <a:lnTo>
                    <a:pt x="120182" y="78150"/>
                  </a:lnTo>
                  <a:lnTo>
                    <a:pt x="147298" y="80829"/>
                  </a:lnTo>
                  <a:lnTo>
                    <a:pt x="160574" y="80591"/>
                  </a:lnTo>
                  <a:lnTo>
                    <a:pt x="199351" y="76593"/>
                  </a:lnTo>
                  <a:lnTo>
                    <a:pt x="236186" y="67751"/>
                  </a:lnTo>
                  <a:lnTo>
                    <a:pt x="162647" y="67751"/>
                  </a:lnTo>
                  <a:lnTo>
                    <a:pt x="147784" y="67351"/>
                  </a:lnTo>
                  <a:lnTo>
                    <a:pt x="106010" y="61261"/>
                  </a:lnTo>
                  <a:lnTo>
                    <a:pt x="68984" y="47929"/>
                  </a:lnTo>
                  <a:lnTo>
                    <a:pt x="28159" y="19086"/>
                  </a:lnTo>
                  <a:lnTo>
                    <a:pt x="19644" y="9928"/>
                  </a:lnTo>
                  <a:lnTo>
                    <a:pt x="11856" y="0"/>
                  </a:lnTo>
                  <a:close/>
                </a:path>
                <a:path w="307975" h="81279">
                  <a:moveTo>
                    <a:pt x="307420" y="17936"/>
                  </a:moveTo>
                  <a:lnTo>
                    <a:pt x="272199" y="39094"/>
                  </a:lnTo>
                  <a:lnTo>
                    <a:pt x="235794" y="54405"/>
                  </a:lnTo>
                  <a:lnTo>
                    <a:pt x="186802" y="65838"/>
                  </a:lnTo>
                  <a:lnTo>
                    <a:pt x="162647" y="67751"/>
                  </a:lnTo>
                  <a:lnTo>
                    <a:pt x="236186" y="67751"/>
                  </a:lnTo>
                  <a:lnTo>
                    <a:pt x="272042" y="53751"/>
                  </a:lnTo>
                  <a:lnTo>
                    <a:pt x="305882" y="34862"/>
                  </a:lnTo>
                  <a:lnTo>
                    <a:pt x="307420" y="17936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214474" y="4731287"/>
              <a:ext cx="297180" cy="89535"/>
            </a:xfrm>
            <a:custGeom>
              <a:avLst/>
              <a:gdLst/>
              <a:ahLst/>
              <a:cxnLst/>
              <a:rect l="l" t="t" r="r" b="b"/>
              <a:pathLst>
                <a:path w="297179" h="89535">
                  <a:moveTo>
                    <a:pt x="16322" y="0"/>
                  </a:moveTo>
                  <a:lnTo>
                    <a:pt x="0" y="5246"/>
                  </a:lnTo>
                  <a:lnTo>
                    <a:pt x="13171" y="13509"/>
                  </a:lnTo>
                  <a:lnTo>
                    <a:pt x="26329" y="21373"/>
                  </a:lnTo>
                  <a:lnTo>
                    <a:pt x="65508" y="42524"/>
                  </a:lnTo>
                  <a:lnTo>
                    <a:pt x="103778" y="59905"/>
                  </a:lnTo>
                  <a:lnTo>
                    <a:pt x="140544" y="73379"/>
                  </a:lnTo>
                  <a:lnTo>
                    <a:pt x="186197" y="85033"/>
                  </a:lnTo>
                  <a:lnTo>
                    <a:pt x="226706" y="89177"/>
                  </a:lnTo>
                  <a:lnTo>
                    <a:pt x="240800" y="88621"/>
                  </a:lnTo>
                  <a:lnTo>
                    <a:pt x="253572" y="86912"/>
                  </a:lnTo>
                  <a:lnTo>
                    <a:pt x="265111" y="83997"/>
                  </a:lnTo>
                  <a:lnTo>
                    <a:pt x="278779" y="77740"/>
                  </a:lnTo>
                  <a:lnTo>
                    <a:pt x="281276" y="76001"/>
                  </a:lnTo>
                  <a:lnTo>
                    <a:pt x="229943" y="76001"/>
                  </a:lnTo>
                  <a:lnTo>
                    <a:pt x="220533" y="75771"/>
                  </a:lnTo>
                  <a:lnTo>
                    <a:pt x="178922" y="69955"/>
                  </a:lnTo>
                  <a:lnTo>
                    <a:pt x="132153" y="56525"/>
                  </a:lnTo>
                  <a:lnTo>
                    <a:pt x="94651" y="41634"/>
                  </a:lnTo>
                  <a:lnTo>
                    <a:pt x="55817" y="22750"/>
                  </a:lnTo>
                  <a:lnTo>
                    <a:pt x="29519" y="8005"/>
                  </a:lnTo>
                  <a:lnTo>
                    <a:pt x="16322" y="0"/>
                  </a:lnTo>
                  <a:close/>
                </a:path>
                <a:path w="297179" h="89535">
                  <a:moveTo>
                    <a:pt x="286815" y="53251"/>
                  </a:moveTo>
                  <a:lnTo>
                    <a:pt x="243111" y="75166"/>
                  </a:lnTo>
                  <a:lnTo>
                    <a:pt x="229943" y="76001"/>
                  </a:lnTo>
                  <a:lnTo>
                    <a:pt x="281276" y="76001"/>
                  </a:lnTo>
                  <a:lnTo>
                    <a:pt x="289119" y="70537"/>
                  </a:lnTo>
                  <a:lnTo>
                    <a:pt x="296747" y="62068"/>
                  </a:lnTo>
                  <a:lnTo>
                    <a:pt x="286815" y="53251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4460723" y="4733136"/>
              <a:ext cx="81915" cy="98425"/>
            </a:xfrm>
            <a:custGeom>
              <a:avLst/>
              <a:gdLst/>
              <a:ahLst/>
              <a:cxnLst/>
              <a:rect l="l" t="t" r="r" b="b"/>
              <a:pathLst>
                <a:path w="81914" h="98425">
                  <a:moveTo>
                    <a:pt x="81487" y="0"/>
                  </a:moveTo>
                  <a:lnTo>
                    <a:pt x="0" y="57089"/>
                  </a:lnTo>
                  <a:lnTo>
                    <a:pt x="43461" y="59090"/>
                  </a:lnTo>
                  <a:lnTo>
                    <a:pt x="63251" y="97825"/>
                  </a:lnTo>
                  <a:lnTo>
                    <a:pt x="81487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94769" y="5749837"/>
              <a:ext cx="237490" cy="73660"/>
            </a:xfrm>
            <a:custGeom>
              <a:avLst/>
              <a:gdLst/>
              <a:ahLst/>
              <a:cxnLst/>
              <a:rect l="l" t="t" r="r" b="b"/>
              <a:pathLst>
                <a:path w="237489" h="73660">
                  <a:moveTo>
                    <a:pt x="152232" y="13484"/>
                  </a:moveTo>
                  <a:lnTo>
                    <a:pt x="72875" y="13484"/>
                  </a:lnTo>
                  <a:lnTo>
                    <a:pt x="85404" y="13769"/>
                  </a:lnTo>
                  <a:lnTo>
                    <a:pt x="97878" y="14788"/>
                  </a:lnTo>
                  <a:lnTo>
                    <a:pt x="146872" y="26118"/>
                  </a:lnTo>
                  <a:lnTo>
                    <a:pt x="182181" y="42094"/>
                  </a:lnTo>
                  <a:lnTo>
                    <a:pt x="215734" y="64333"/>
                  </a:lnTo>
                  <a:lnTo>
                    <a:pt x="226447" y="73116"/>
                  </a:lnTo>
                  <a:lnTo>
                    <a:pt x="236948" y="64789"/>
                  </a:lnTo>
                  <a:lnTo>
                    <a:pt x="202817" y="39005"/>
                  </a:lnTo>
                  <a:lnTo>
                    <a:pt x="167232" y="19588"/>
                  </a:lnTo>
                  <a:lnTo>
                    <a:pt x="155234" y="14559"/>
                  </a:lnTo>
                  <a:lnTo>
                    <a:pt x="152232" y="13484"/>
                  </a:lnTo>
                  <a:close/>
                </a:path>
                <a:path w="237489" h="73660">
                  <a:moveTo>
                    <a:pt x="84638" y="0"/>
                  </a:moveTo>
                  <a:lnTo>
                    <a:pt x="43766" y="5357"/>
                  </a:lnTo>
                  <a:lnTo>
                    <a:pt x="0" y="29868"/>
                  </a:lnTo>
                  <a:lnTo>
                    <a:pt x="3919" y="44789"/>
                  </a:lnTo>
                  <a:lnTo>
                    <a:pt x="12845" y="36015"/>
                  </a:lnTo>
                  <a:lnTo>
                    <a:pt x="22918" y="28669"/>
                  </a:lnTo>
                  <a:lnTo>
                    <a:pt x="34046" y="22747"/>
                  </a:lnTo>
                  <a:lnTo>
                    <a:pt x="46142" y="18245"/>
                  </a:lnTo>
                  <a:lnTo>
                    <a:pt x="59115" y="15159"/>
                  </a:lnTo>
                  <a:lnTo>
                    <a:pt x="72875" y="13484"/>
                  </a:lnTo>
                  <a:lnTo>
                    <a:pt x="152232" y="13484"/>
                  </a:lnTo>
                  <a:lnTo>
                    <a:pt x="143236" y="10264"/>
                  </a:lnTo>
                  <a:lnTo>
                    <a:pt x="131278" y="6707"/>
                  </a:lnTo>
                  <a:lnTo>
                    <a:pt x="119398" y="3896"/>
                  </a:lnTo>
                  <a:lnTo>
                    <a:pt x="107638" y="1837"/>
                  </a:lnTo>
                  <a:lnTo>
                    <a:pt x="96038" y="536"/>
                  </a:lnTo>
                  <a:lnTo>
                    <a:pt x="84638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850671" y="5745370"/>
              <a:ext cx="89535" cy="94615"/>
            </a:xfrm>
            <a:custGeom>
              <a:avLst/>
              <a:gdLst/>
              <a:ahLst/>
              <a:cxnLst/>
              <a:rect l="l" t="t" r="r" b="b"/>
              <a:pathLst>
                <a:path w="89535" h="94614">
                  <a:moveTo>
                    <a:pt x="32415" y="0"/>
                  </a:moveTo>
                  <a:lnTo>
                    <a:pt x="0" y="94060"/>
                  </a:lnTo>
                  <a:lnTo>
                    <a:pt x="88991" y="49598"/>
                  </a:lnTo>
                  <a:lnTo>
                    <a:pt x="46305" y="41224"/>
                  </a:lnTo>
                  <a:lnTo>
                    <a:pt x="32415" y="0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501698" y="5586191"/>
              <a:ext cx="210185" cy="209550"/>
            </a:xfrm>
            <a:custGeom>
              <a:avLst/>
              <a:gdLst/>
              <a:ahLst/>
              <a:cxnLst/>
              <a:rect l="l" t="t" r="r" b="b"/>
              <a:pathLst>
                <a:path w="210185" h="209550">
                  <a:moveTo>
                    <a:pt x="200297" y="0"/>
                  </a:moveTo>
                  <a:lnTo>
                    <a:pt x="159817" y="12133"/>
                  </a:lnTo>
                  <a:lnTo>
                    <a:pt x="128033" y="36330"/>
                  </a:lnTo>
                  <a:lnTo>
                    <a:pt x="94595" y="68276"/>
                  </a:lnTo>
                  <a:lnTo>
                    <a:pt x="68915" y="96783"/>
                  </a:lnTo>
                  <a:lnTo>
                    <a:pt x="42971" y="128902"/>
                  </a:lnTo>
                  <a:lnTo>
                    <a:pt x="17083" y="164277"/>
                  </a:lnTo>
                  <a:lnTo>
                    <a:pt x="0" y="189509"/>
                  </a:lnTo>
                  <a:lnTo>
                    <a:pt x="3066" y="208988"/>
                  </a:lnTo>
                  <a:lnTo>
                    <a:pt x="10901" y="196871"/>
                  </a:lnTo>
                  <a:lnTo>
                    <a:pt x="18789" y="185019"/>
                  </a:lnTo>
                  <a:lnTo>
                    <a:pt x="42626" y="151185"/>
                  </a:lnTo>
                  <a:lnTo>
                    <a:pt x="66429" y="120213"/>
                  </a:lnTo>
                  <a:lnTo>
                    <a:pt x="97449" y="83983"/>
                  </a:lnTo>
                  <a:lnTo>
                    <a:pt x="133362" y="48430"/>
                  </a:lnTo>
                  <a:lnTo>
                    <a:pt x="174727" y="18995"/>
                  </a:lnTo>
                  <a:lnTo>
                    <a:pt x="198322" y="13192"/>
                  </a:lnTo>
                  <a:lnTo>
                    <a:pt x="204354" y="13192"/>
                  </a:lnTo>
                  <a:lnTo>
                    <a:pt x="210092" y="4173"/>
                  </a:lnTo>
                  <a:lnTo>
                    <a:pt x="205590" y="1303"/>
                  </a:lnTo>
                  <a:lnTo>
                    <a:pt x="200297" y="0"/>
                  </a:lnTo>
                  <a:close/>
                </a:path>
                <a:path w="210185" h="209550">
                  <a:moveTo>
                    <a:pt x="204354" y="13192"/>
                  </a:moveTo>
                  <a:lnTo>
                    <a:pt x="198322" y="13192"/>
                  </a:lnTo>
                  <a:lnTo>
                    <a:pt x="200890" y="13929"/>
                  </a:lnTo>
                  <a:lnTo>
                    <a:pt x="203022" y="15285"/>
                  </a:lnTo>
                  <a:lnTo>
                    <a:pt x="204354" y="13192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995869" y="4464558"/>
              <a:ext cx="161984" cy="101841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967548" y="4436645"/>
              <a:ext cx="146632" cy="121695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998831" y="4521607"/>
              <a:ext cx="129160" cy="105342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461270" y="4457664"/>
              <a:ext cx="205740" cy="170815"/>
            </a:xfrm>
            <a:custGeom>
              <a:avLst/>
              <a:gdLst/>
              <a:ahLst/>
              <a:cxnLst/>
              <a:rect l="l" t="t" r="r" b="b"/>
              <a:pathLst>
                <a:path w="205739" h="170814">
                  <a:moveTo>
                    <a:pt x="0" y="170571"/>
                  </a:moveTo>
                  <a:lnTo>
                    <a:pt x="205248" y="170571"/>
                  </a:lnTo>
                  <a:lnTo>
                    <a:pt x="205248" y="0"/>
                  </a:lnTo>
                  <a:lnTo>
                    <a:pt x="0" y="0"/>
                  </a:lnTo>
                  <a:lnTo>
                    <a:pt x="0" y="170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70479" y="4886156"/>
              <a:ext cx="205740" cy="170815"/>
            </a:xfrm>
            <a:custGeom>
              <a:avLst/>
              <a:gdLst/>
              <a:ahLst/>
              <a:cxnLst/>
              <a:rect l="l" t="t" r="r" b="b"/>
              <a:pathLst>
                <a:path w="205739" h="170814">
                  <a:moveTo>
                    <a:pt x="0" y="170571"/>
                  </a:moveTo>
                  <a:lnTo>
                    <a:pt x="205248" y="170571"/>
                  </a:lnTo>
                  <a:lnTo>
                    <a:pt x="205248" y="0"/>
                  </a:lnTo>
                  <a:lnTo>
                    <a:pt x="0" y="0"/>
                  </a:lnTo>
                  <a:lnTo>
                    <a:pt x="0" y="170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294036" y="5509272"/>
              <a:ext cx="205740" cy="170815"/>
            </a:xfrm>
            <a:custGeom>
              <a:avLst/>
              <a:gdLst/>
              <a:ahLst/>
              <a:cxnLst/>
              <a:rect l="l" t="t" r="r" b="b"/>
              <a:pathLst>
                <a:path w="205739" h="170814">
                  <a:moveTo>
                    <a:pt x="0" y="170571"/>
                  </a:moveTo>
                  <a:lnTo>
                    <a:pt x="205248" y="170571"/>
                  </a:lnTo>
                  <a:lnTo>
                    <a:pt x="205248" y="0"/>
                  </a:lnTo>
                  <a:lnTo>
                    <a:pt x="0" y="0"/>
                  </a:lnTo>
                  <a:lnTo>
                    <a:pt x="0" y="170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387674" y="5594558"/>
              <a:ext cx="205740" cy="170815"/>
            </a:xfrm>
            <a:custGeom>
              <a:avLst/>
              <a:gdLst/>
              <a:ahLst/>
              <a:cxnLst/>
              <a:rect l="l" t="t" r="r" b="b"/>
              <a:pathLst>
                <a:path w="205739" h="170814">
                  <a:moveTo>
                    <a:pt x="0" y="170571"/>
                  </a:moveTo>
                  <a:lnTo>
                    <a:pt x="205249" y="170571"/>
                  </a:lnTo>
                  <a:lnTo>
                    <a:pt x="205249" y="0"/>
                  </a:lnTo>
                  <a:lnTo>
                    <a:pt x="0" y="0"/>
                  </a:lnTo>
                  <a:lnTo>
                    <a:pt x="0" y="170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050772" y="4815530"/>
              <a:ext cx="205740" cy="170815"/>
            </a:xfrm>
            <a:custGeom>
              <a:avLst/>
              <a:gdLst/>
              <a:ahLst/>
              <a:cxnLst/>
              <a:rect l="l" t="t" r="r" b="b"/>
              <a:pathLst>
                <a:path w="205739" h="170814">
                  <a:moveTo>
                    <a:pt x="0" y="170571"/>
                  </a:moveTo>
                  <a:lnTo>
                    <a:pt x="205248" y="170571"/>
                  </a:lnTo>
                  <a:lnTo>
                    <a:pt x="205248" y="0"/>
                  </a:lnTo>
                  <a:lnTo>
                    <a:pt x="0" y="0"/>
                  </a:lnTo>
                  <a:lnTo>
                    <a:pt x="0" y="170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3461269" y="4457665"/>
              <a:ext cx="205740" cy="1434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885"/>
              <a:r>
                <a:rPr sz="614" spc="7" dirty="0">
                  <a:solidFill>
                    <a:srgbClr val="020303"/>
                  </a:solidFill>
                  <a:latin typeface="Arial"/>
                  <a:cs typeface="Arial"/>
                </a:rPr>
                <a:t>(1)</a:t>
              </a:r>
              <a:endParaRPr sz="614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4670479" y="4886156"/>
              <a:ext cx="205740" cy="1434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793"/>
              <a:r>
                <a:rPr sz="614" spc="7" dirty="0">
                  <a:solidFill>
                    <a:srgbClr val="020303"/>
                  </a:solidFill>
                  <a:latin typeface="Arial"/>
                  <a:cs typeface="Arial"/>
                </a:rPr>
                <a:t>(2)</a:t>
              </a:r>
              <a:endParaRPr sz="614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4243132" y="5509272"/>
              <a:ext cx="256642" cy="1434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8532"/>
              <a:r>
                <a:rPr sz="614" spc="7" dirty="0">
                  <a:solidFill>
                    <a:srgbClr val="020303"/>
                  </a:solidFill>
                  <a:latin typeface="Arial"/>
                  <a:cs typeface="Arial"/>
                </a:rPr>
                <a:t>(3)</a:t>
              </a:r>
              <a:endParaRPr sz="614" dirty="0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3387673" y="5594558"/>
              <a:ext cx="205740" cy="1434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111"/>
              <a:r>
                <a:rPr sz="614" spc="7" dirty="0">
                  <a:solidFill>
                    <a:srgbClr val="020303"/>
                  </a:solidFill>
                  <a:latin typeface="Arial"/>
                  <a:cs typeface="Arial"/>
                </a:rPr>
                <a:t>(4)</a:t>
              </a:r>
              <a:endParaRPr sz="614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3050772" y="4815531"/>
              <a:ext cx="205740" cy="14345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3337"/>
              <a:r>
                <a:rPr sz="614" spc="7" dirty="0">
                  <a:solidFill>
                    <a:srgbClr val="020303"/>
                  </a:solidFill>
                  <a:latin typeface="Arial"/>
                  <a:cs typeface="Arial"/>
                </a:rPr>
                <a:t>(5)</a:t>
              </a:r>
              <a:endParaRPr sz="614">
                <a:latin typeface="Arial"/>
                <a:cs typeface="Arial"/>
              </a:endParaRPr>
            </a:p>
          </p:txBody>
        </p:sp>
        <p:sp>
          <p:nvSpPr>
            <p:cNvPr id="205" name="object 205"/>
            <p:cNvSpPr txBox="1"/>
            <p:nvPr/>
          </p:nvSpPr>
          <p:spPr>
            <a:xfrm>
              <a:off x="3808474" y="4663764"/>
              <a:ext cx="285934" cy="955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409" i="1" spc="3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409" spc="7" dirty="0">
                  <a:solidFill>
                    <a:srgbClr val="FFFFFF"/>
                  </a:solidFill>
                  <a:latin typeface="Arial"/>
                  <a:cs typeface="Arial"/>
                </a:rPr>
                <a:t>RBC</a:t>
              </a:r>
              <a:endParaRPr sz="409" dirty="0">
                <a:latin typeface="Arial"/>
                <a:cs typeface="Arial"/>
              </a:endParaRPr>
            </a:p>
          </p:txBody>
        </p:sp>
        <p:sp>
          <p:nvSpPr>
            <p:cNvPr id="206" name="object 206"/>
            <p:cNvSpPr txBox="1"/>
            <p:nvPr/>
          </p:nvSpPr>
          <p:spPr>
            <a:xfrm>
              <a:off x="4576523" y="4558437"/>
              <a:ext cx="282965" cy="955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409" i="1" spc="3" dirty="0"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  <a:r>
                <a:rPr sz="409" spc="7" dirty="0">
                  <a:solidFill>
                    <a:srgbClr val="FFFFFF"/>
                  </a:solidFill>
                  <a:latin typeface="Arial"/>
                  <a:cs typeface="Arial"/>
                </a:rPr>
                <a:t>RBC</a:t>
              </a:r>
              <a:endParaRPr sz="409" dirty="0">
                <a:latin typeface="Arial"/>
                <a:cs typeface="Arial"/>
              </a:endParaRPr>
            </a:p>
          </p:txBody>
        </p:sp>
        <p:sp>
          <p:nvSpPr>
            <p:cNvPr id="207" name="object 207"/>
            <p:cNvSpPr txBox="1"/>
            <p:nvPr/>
          </p:nvSpPr>
          <p:spPr>
            <a:xfrm>
              <a:off x="3036050" y="5247468"/>
              <a:ext cx="285272" cy="955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409" i="1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409" spc="7" dirty="0">
                  <a:solidFill>
                    <a:srgbClr val="FFFFFF"/>
                  </a:solidFill>
                  <a:latin typeface="Arial"/>
                  <a:cs typeface="Arial"/>
                </a:rPr>
                <a:t>RBC</a:t>
              </a:r>
              <a:endParaRPr sz="409" dirty="0">
                <a:latin typeface="Arial"/>
                <a:cs typeface="Arial"/>
              </a:endParaRPr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4128851" y="6024275"/>
              <a:ext cx="252361" cy="955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409" i="1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409" spc="7" dirty="0">
                  <a:solidFill>
                    <a:srgbClr val="FFFFFF"/>
                  </a:solidFill>
                  <a:latin typeface="Arial"/>
                  <a:cs typeface="Arial"/>
                </a:rPr>
                <a:t>RBC</a:t>
              </a:r>
              <a:endParaRPr sz="409" dirty="0">
                <a:latin typeface="Arial"/>
                <a:cs typeface="Arial"/>
              </a:endParaRPr>
            </a:p>
          </p:txBody>
        </p:sp>
        <p:sp>
          <p:nvSpPr>
            <p:cNvPr id="209" name="object 209"/>
            <p:cNvSpPr txBox="1"/>
            <p:nvPr/>
          </p:nvSpPr>
          <p:spPr>
            <a:xfrm>
              <a:off x="4800333" y="5638056"/>
              <a:ext cx="248310" cy="955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sz="409" i="1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409" spc="7" dirty="0">
                  <a:solidFill>
                    <a:srgbClr val="FFFFFF"/>
                  </a:solidFill>
                  <a:latin typeface="Arial"/>
                  <a:cs typeface="Arial"/>
                </a:rPr>
                <a:t>RBC</a:t>
              </a:r>
              <a:endParaRPr sz="409" dirty="0">
                <a:latin typeface="Arial"/>
                <a:cs typeface="Arial"/>
              </a:endParaRPr>
            </a:p>
          </p:txBody>
        </p:sp>
        <p:sp>
          <p:nvSpPr>
            <p:cNvPr id="210" name="object 210"/>
            <p:cNvSpPr txBox="1"/>
            <p:nvPr/>
          </p:nvSpPr>
          <p:spPr>
            <a:xfrm>
              <a:off x="3565358" y="5099714"/>
              <a:ext cx="700990" cy="4874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indent="14287">
                <a:lnSpc>
                  <a:spcPct val="101600"/>
                </a:lnSpc>
              </a:pPr>
              <a:r>
                <a:rPr sz="1023" spc="3" dirty="0">
                  <a:latin typeface="Arial"/>
                  <a:cs typeface="Arial"/>
                </a:rPr>
                <a:t>Inertial SELEX</a:t>
              </a:r>
              <a:endParaRPr sz="1023" dirty="0">
                <a:latin typeface="Arial"/>
                <a:cs typeface="Arial"/>
              </a:endParaRPr>
            </a:p>
          </p:txBody>
        </p:sp>
      </p:grpSp>
      <p:sp>
        <p:nvSpPr>
          <p:cNvPr id="211" name="object 211"/>
          <p:cNvSpPr txBox="1"/>
          <p:nvPr/>
        </p:nvSpPr>
        <p:spPr>
          <a:xfrm>
            <a:off x="347147" y="947098"/>
            <a:ext cx="2111519" cy="21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877" marR="3464" indent="-460651">
              <a:lnSpc>
                <a:spcPct val="103200"/>
              </a:lnSpc>
            </a:pPr>
            <a:r>
              <a:rPr sz="682" spc="3" dirty="0">
                <a:latin typeface="Arial"/>
                <a:cs typeface="Arial"/>
              </a:rPr>
              <a:t>Malaria cell surface antigens are attractive targets for diagnostics </a:t>
            </a:r>
            <a:r>
              <a:rPr sz="682" spc="7" dirty="0">
                <a:latin typeface="Arial"/>
                <a:cs typeface="Arial"/>
              </a:rPr>
              <a:t>and</a:t>
            </a:r>
            <a:r>
              <a:rPr sz="682" spc="3" dirty="0">
                <a:latin typeface="Arial"/>
                <a:cs typeface="Arial"/>
              </a:rPr>
              <a:t> interventions.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507408" y="2736693"/>
            <a:ext cx="143741" cy="91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337"/>
            <a:r>
              <a:rPr sz="307" dirty="0">
                <a:latin typeface="Calibri"/>
                <a:cs typeface="Calibri"/>
              </a:rPr>
              <a:t>CIDR</a:t>
            </a:r>
            <a:endParaRPr sz="307">
              <a:latin typeface="Calibri"/>
              <a:cs typeface="Calibri"/>
            </a:endParaRPr>
          </a:p>
          <a:p>
            <a:pPr marL="8659">
              <a:spcBef>
                <a:spcPts val="85"/>
              </a:spcBef>
            </a:pPr>
            <a:r>
              <a:rPr sz="205" dirty="0">
                <a:latin typeface="Calibri"/>
                <a:cs typeface="Calibri"/>
              </a:rPr>
              <a:t>PMID: 3C64</a:t>
            </a:r>
            <a:endParaRPr sz="205">
              <a:latin typeface="Calibri"/>
              <a:cs typeface="Calibri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3010982" y="947098"/>
            <a:ext cx="1961284" cy="21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690" marR="3464" indent="-187464">
              <a:lnSpc>
                <a:spcPct val="103200"/>
              </a:lnSpc>
            </a:pPr>
            <a:r>
              <a:rPr sz="682" spc="3" dirty="0">
                <a:latin typeface="Arial"/>
                <a:cs typeface="Arial"/>
              </a:rPr>
              <a:t>Inertial microfluidics allows for highly </a:t>
            </a:r>
            <a:r>
              <a:rPr sz="682" spc="7" dirty="0">
                <a:latin typeface="Arial"/>
                <a:cs typeface="Arial"/>
              </a:rPr>
              <a:t>e</a:t>
            </a:r>
            <a:r>
              <a:rPr sz="682" spc="-10" dirty="0">
                <a:latin typeface="Arial"/>
                <a:cs typeface="Arial"/>
              </a:rPr>
              <a:t>f</a:t>
            </a:r>
            <a:r>
              <a:rPr sz="682" spc="3" dirty="0">
                <a:latin typeface="Arial"/>
                <a:cs typeface="Arial"/>
              </a:rPr>
              <a:t>ficient </a:t>
            </a:r>
            <a:r>
              <a:rPr sz="682" spc="7" dirty="0">
                <a:latin typeface="Arial"/>
                <a:cs typeface="Arial"/>
              </a:rPr>
              <a:t>and</a:t>
            </a:r>
            <a:r>
              <a:rPr sz="682" spc="3" dirty="0">
                <a:latin typeface="Arial"/>
                <a:cs typeface="Arial"/>
              </a:rPr>
              <a:t> selective </a:t>
            </a:r>
            <a:r>
              <a:rPr sz="682" spc="7" dirty="0">
                <a:latin typeface="Arial"/>
                <a:cs typeface="Arial"/>
              </a:rPr>
              <a:t>aptamer</a:t>
            </a:r>
            <a:r>
              <a:rPr sz="682" spc="3" dirty="0">
                <a:latin typeface="Arial"/>
                <a:cs typeface="Arial"/>
              </a:rPr>
              <a:t> selections (I-SELEX).</a:t>
            </a:r>
            <a:endParaRPr sz="682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1364276" y="2710013"/>
            <a:ext cx="148936" cy="91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307" spc="-3" dirty="0">
                <a:latin typeface="Calibri"/>
                <a:cs typeface="Calibri"/>
              </a:rPr>
              <a:t>DBLγ</a:t>
            </a:r>
            <a:endParaRPr sz="307">
              <a:latin typeface="Calibri"/>
              <a:cs typeface="Calibri"/>
            </a:endParaRPr>
          </a:p>
          <a:p>
            <a:pPr marL="8659">
              <a:spcBef>
                <a:spcPts val="85"/>
              </a:spcBef>
            </a:pPr>
            <a:r>
              <a:rPr sz="205" dirty="0">
                <a:latin typeface="Calibri"/>
                <a:cs typeface="Calibri"/>
              </a:rPr>
              <a:t>PMID: 3BQK</a:t>
            </a:r>
            <a:endParaRPr sz="205">
              <a:latin typeface="Calibri"/>
              <a:cs typeface="Calibri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32731" y="1952600"/>
            <a:ext cx="20903" cy="4225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659"/>
            <a:r>
              <a:rPr sz="136" b="1" dirty="0">
                <a:latin typeface="Arial"/>
                <a:cs typeface="Arial"/>
              </a:rPr>
              <a:t>Gamain</a:t>
            </a:r>
            <a:r>
              <a:rPr sz="136" b="1" spc="3" dirty="0">
                <a:latin typeface="Arial"/>
                <a:cs typeface="Arial"/>
              </a:rPr>
              <a:t> </a:t>
            </a:r>
            <a:r>
              <a:rPr sz="136" b="1" dirty="0">
                <a:latin typeface="Arial"/>
                <a:cs typeface="Arial"/>
              </a:rPr>
              <a:t>B</a:t>
            </a:r>
            <a:r>
              <a:rPr sz="136" b="1" spc="3" dirty="0">
                <a:latin typeface="Arial"/>
                <a:cs typeface="Arial"/>
              </a:rPr>
              <a:t> </a:t>
            </a:r>
            <a:r>
              <a:rPr sz="136" b="1" dirty="0">
                <a:latin typeface="Arial"/>
                <a:cs typeface="Arial"/>
              </a:rPr>
              <a:t>et</a:t>
            </a:r>
            <a:r>
              <a:rPr sz="136" b="1" spc="3" dirty="0">
                <a:latin typeface="Arial"/>
                <a:cs typeface="Arial"/>
              </a:rPr>
              <a:t> </a:t>
            </a:r>
            <a:r>
              <a:rPr sz="136" b="1" dirty="0">
                <a:latin typeface="Arial"/>
                <a:cs typeface="Arial"/>
              </a:rPr>
              <a:t>al.</a:t>
            </a:r>
            <a:r>
              <a:rPr sz="136" b="1" spc="3" dirty="0">
                <a:latin typeface="Arial"/>
                <a:cs typeface="Arial"/>
              </a:rPr>
              <a:t> </a:t>
            </a:r>
            <a:r>
              <a:rPr sz="136" b="1" dirty="0">
                <a:latin typeface="Arial"/>
                <a:cs typeface="Arial"/>
              </a:rPr>
              <a:t>PNAS</a:t>
            </a:r>
            <a:r>
              <a:rPr sz="136" b="1" spc="3" dirty="0">
                <a:latin typeface="Arial"/>
                <a:cs typeface="Arial"/>
              </a:rPr>
              <a:t> </a:t>
            </a:r>
            <a:r>
              <a:rPr sz="136" b="1" dirty="0">
                <a:latin typeface="Arial"/>
                <a:cs typeface="Arial"/>
              </a:rPr>
              <a:t>2002;99:10020-10024</a:t>
            </a:r>
            <a:endParaRPr sz="136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781783" y="1844294"/>
            <a:ext cx="767628" cy="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341" spc="7" dirty="0">
                <a:latin typeface="Calibri"/>
                <a:cs typeface="Calibri"/>
              </a:rPr>
              <a:t>Immobili</a:t>
            </a:r>
            <a:r>
              <a:rPr sz="341" spc="-3" dirty="0">
                <a:latin typeface="Calibri"/>
                <a:cs typeface="Calibri"/>
              </a:rPr>
              <a:t>z</a:t>
            </a:r>
            <a:r>
              <a:rPr sz="341" spc="10" dirty="0">
                <a:latin typeface="Calibri"/>
                <a:cs typeface="Calibri"/>
              </a:rPr>
              <a:t>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pa</a:t>
            </a:r>
            <a:r>
              <a:rPr sz="341" spc="-3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asi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adhesion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p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o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7" dirty="0">
                <a:latin typeface="Calibri"/>
                <a:cs typeface="Calibri"/>
              </a:rPr>
              <a:t>eins:</a:t>
            </a:r>
            <a:endParaRPr sz="341" dirty="0">
              <a:latin typeface="Calibri"/>
              <a:cs typeface="Calibri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4195209" y="3314702"/>
            <a:ext cx="1049605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>
              <a:lnSpc>
                <a:spcPct val="106300"/>
              </a:lnSpc>
            </a:pPr>
            <a:r>
              <a:rPr sz="341" b="1" spc="7" dirty="0">
                <a:latin typeface="Calibri"/>
                <a:cs typeface="Calibri"/>
              </a:rPr>
              <a:t>Binding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of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0" dirty="0">
                <a:latin typeface="Calibri"/>
                <a:cs typeface="Calibri"/>
              </a:rPr>
              <a:t>ﬂuo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spc="3" dirty="0">
                <a:latin typeface="Calibri"/>
                <a:cs typeface="Calibri"/>
              </a:rPr>
              <a:t>s</a:t>
            </a:r>
            <a:r>
              <a:rPr sz="341" b="1" spc="7" dirty="0">
                <a:latin typeface="Calibri"/>
                <a:cs typeface="Calibri"/>
              </a:rPr>
              <a:t>cently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labeled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ap</a:t>
            </a:r>
            <a:r>
              <a:rPr sz="341" b="1" dirty="0">
                <a:latin typeface="Calibri"/>
                <a:cs typeface="Calibri"/>
              </a:rPr>
              <a:t>t</a:t>
            </a:r>
            <a:r>
              <a:rPr sz="341" b="1" spc="10" dirty="0">
                <a:latin typeface="Calibri"/>
                <a:cs typeface="Calibri"/>
              </a:rPr>
              <a:t>ame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7" dirty="0">
                <a:latin typeface="Calibri"/>
                <a:cs typeface="Calibri"/>
              </a:rPr>
              <a:t>s</a:t>
            </a:r>
            <a:r>
              <a:rPr sz="341" b="1" spc="3" dirty="0">
                <a:latin typeface="Calibri"/>
                <a:cs typeface="Calibri"/>
              </a:rPr>
              <a:t> c</a:t>
            </a:r>
            <a:r>
              <a:rPr sz="341" b="1" spc="10" dirty="0">
                <a:latin typeface="Calibri"/>
                <a:cs typeface="Calibri"/>
              </a:rPr>
              <a:t>an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0" dirty="0">
                <a:latin typeface="Calibri"/>
                <a:cs typeface="Calibri"/>
              </a:rPr>
              <a:t>be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visuali</a:t>
            </a:r>
            <a:r>
              <a:rPr sz="341" b="1" spc="-3" dirty="0">
                <a:latin typeface="Calibri"/>
                <a:cs typeface="Calibri"/>
              </a:rPr>
              <a:t>z</a:t>
            </a:r>
            <a:r>
              <a:rPr sz="341" b="1" spc="10" dirty="0">
                <a:latin typeface="Calibri"/>
                <a:cs typeface="Calibri"/>
              </a:rPr>
              <a:t>ed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by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0" dirty="0">
                <a:latin typeface="Calibri"/>
                <a:cs typeface="Calibri"/>
              </a:rPr>
              <a:t>ﬂ</a:t>
            </a:r>
            <a:r>
              <a:rPr sz="341" b="1" spc="7" dirty="0">
                <a:latin typeface="Calibri"/>
                <a:cs typeface="Calibri"/>
              </a:rPr>
              <a:t>o</a:t>
            </a:r>
            <a:r>
              <a:rPr sz="341" b="1" spc="14" dirty="0">
                <a:latin typeface="Calibri"/>
                <a:cs typeface="Calibri"/>
              </a:rPr>
              <a:t>w</a:t>
            </a:r>
            <a:r>
              <a:rPr sz="341" b="1" spc="3" dirty="0">
                <a:latin typeface="Calibri"/>
                <a:cs typeface="Calibri"/>
              </a:rPr>
              <a:t> c</a:t>
            </a:r>
            <a:r>
              <a:rPr sz="341" b="1" spc="7" dirty="0">
                <a:latin typeface="Calibri"/>
                <a:cs typeface="Calibri"/>
              </a:rPr>
              <a:t>ytometry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4" dirty="0">
                <a:latin typeface="Calibri"/>
                <a:cs typeface="Calibri"/>
              </a:rPr>
              <a:t>w</a:t>
            </a:r>
            <a:r>
              <a:rPr sz="341" b="1" spc="7" dirty="0">
                <a:latin typeface="Calibri"/>
                <a:cs typeface="Calibri"/>
              </a:rPr>
              <a:t>he</a:t>
            </a:r>
            <a:r>
              <a:rPr sz="341" b="1" spc="10" dirty="0">
                <a:latin typeface="Calibri"/>
                <a:cs typeface="Calibri"/>
              </a:rPr>
              <a:t>n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the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a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su</a:t>
            </a:r>
            <a:r>
              <a:rPr sz="341" b="1" spc="17" dirty="0">
                <a:latin typeface="Calibri"/>
                <a:cs typeface="Calibri"/>
              </a:rPr>
              <a:t>ﬃ</a:t>
            </a:r>
            <a:r>
              <a:rPr sz="341" b="1" spc="3" dirty="0">
                <a:latin typeface="Calibri"/>
                <a:cs typeface="Calibri"/>
              </a:rPr>
              <a:t>cien</a:t>
            </a:r>
            <a:r>
              <a:rPr sz="341" b="1" spc="7" dirty="0">
                <a:latin typeface="Calibri"/>
                <a:cs typeface="Calibri"/>
              </a:rPr>
              <a:t>t</a:t>
            </a:r>
            <a:r>
              <a:rPr sz="341" b="1" dirty="0">
                <a:latin typeface="Calibri"/>
                <a:cs typeface="Calibri"/>
              </a:rPr>
              <a:t>l</a:t>
            </a:r>
            <a:r>
              <a:rPr sz="341" b="1" spc="7" dirty="0">
                <a:latin typeface="Calibri"/>
                <a:cs typeface="Calibri"/>
              </a:rPr>
              <a:t>y</a:t>
            </a:r>
            <a:r>
              <a:rPr sz="341" b="1" spc="3" dirty="0">
                <a:latin typeface="Calibri"/>
                <a:cs typeface="Calibri"/>
              </a:rPr>
              <a:t> hi</a:t>
            </a:r>
            <a:r>
              <a:rPr sz="341" b="1" spc="10" dirty="0">
                <a:latin typeface="Calibri"/>
                <a:cs typeface="Calibri"/>
              </a:rPr>
              <a:t>gh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numbe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7" dirty="0">
                <a:latin typeface="Calibri"/>
                <a:cs typeface="Calibri"/>
              </a:rPr>
              <a:t>s of</a:t>
            </a:r>
            <a:r>
              <a:rPr sz="341" b="1" spc="3" dirty="0">
                <a:latin typeface="Calibri"/>
                <a:cs typeface="Calibri"/>
              </a:rPr>
              <a:t> su</a:t>
            </a:r>
            <a:r>
              <a:rPr sz="341" b="1" spc="7" dirty="0">
                <a:latin typeface="Calibri"/>
                <a:cs typeface="Calibri"/>
              </a:rPr>
              <a:t>r</a:t>
            </a:r>
            <a:r>
              <a:rPr sz="341" b="1" spc="-3" dirty="0">
                <a:latin typeface="Calibri"/>
                <a:cs typeface="Calibri"/>
              </a:rPr>
              <a:t>f</a:t>
            </a:r>
            <a:r>
              <a:rPr sz="341" b="1" spc="7" dirty="0">
                <a:latin typeface="Calibri"/>
                <a:cs typeface="Calibri"/>
              </a:rPr>
              <a:t>ace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dirty="0">
                <a:latin typeface="Calibri"/>
                <a:cs typeface="Calibri"/>
              </a:rPr>
              <a:t>t</a:t>
            </a:r>
            <a:r>
              <a:rPr sz="341" b="1" spc="7" dirty="0">
                <a:latin typeface="Calibri"/>
                <a:cs typeface="Calibri"/>
              </a:rPr>
              <a:t>a</a:t>
            </a:r>
            <a:r>
              <a:rPr sz="341" b="1" dirty="0">
                <a:latin typeface="Calibri"/>
                <a:cs typeface="Calibri"/>
              </a:rPr>
              <a:t>rg</a:t>
            </a:r>
            <a:r>
              <a:rPr sz="341" b="1" spc="7" dirty="0">
                <a:latin typeface="Calibri"/>
                <a:cs typeface="Calibri"/>
              </a:rPr>
              <a:t>et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0" dirty="0">
                <a:latin typeface="Calibri"/>
                <a:cs typeface="Calibri"/>
              </a:rPr>
              <a:t>p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spc="3" dirty="0">
                <a:latin typeface="Calibri"/>
                <a:cs typeface="Calibri"/>
              </a:rPr>
              <a:t>s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spc="7" dirty="0">
                <a:latin typeface="Calibri"/>
                <a:cs typeface="Calibri"/>
              </a:rPr>
              <a:t>n</a:t>
            </a:r>
            <a:r>
              <a:rPr sz="341" b="1" spc="3" dirty="0">
                <a:latin typeface="Calibri"/>
                <a:cs typeface="Calibri"/>
              </a:rPr>
              <a:t>t.</a:t>
            </a:r>
            <a:endParaRPr sz="341" dirty="0">
              <a:latin typeface="Calibri"/>
              <a:cs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1716707" y="4786417"/>
            <a:ext cx="730199" cy="44312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8" name="object 228"/>
          <p:cNvSpPr/>
          <p:nvPr/>
        </p:nvSpPr>
        <p:spPr>
          <a:xfrm>
            <a:off x="172758" y="4742745"/>
            <a:ext cx="669299" cy="51153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29" name="object 229"/>
          <p:cNvSpPr/>
          <p:nvPr/>
        </p:nvSpPr>
        <p:spPr>
          <a:xfrm>
            <a:off x="869675" y="4765370"/>
            <a:ext cx="712364" cy="49814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230" name="object 230"/>
          <p:cNvSpPr txBox="1"/>
          <p:nvPr/>
        </p:nvSpPr>
        <p:spPr>
          <a:xfrm>
            <a:off x="369963" y="2951021"/>
            <a:ext cx="2179448" cy="216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 indent="21214">
              <a:lnSpc>
                <a:spcPct val="103200"/>
              </a:lnSpc>
            </a:pPr>
            <a:r>
              <a:rPr sz="682" spc="3" dirty="0">
                <a:latin typeface="Arial"/>
                <a:cs typeface="Arial"/>
              </a:rPr>
              <a:t>Amplification-based detection </a:t>
            </a:r>
            <a:r>
              <a:rPr sz="682" spc="7" dirty="0">
                <a:latin typeface="Arial"/>
                <a:cs typeface="Arial"/>
              </a:rPr>
              <a:t>methods</a:t>
            </a:r>
            <a:r>
              <a:rPr sz="682" spc="3" dirty="0">
                <a:latin typeface="Arial"/>
                <a:cs typeface="Arial"/>
              </a:rPr>
              <a:t> are necessary for quantifying </a:t>
            </a:r>
            <a:r>
              <a:rPr sz="682" spc="7" dirty="0">
                <a:latin typeface="Arial"/>
                <a:cs typeface="Arial"/>
              </a:rPr>
              <a:t>aptamer</a:t>
            </a:r>
            <a:r>
              <a:rPr sz="682" spc="3" dirty="0">
                <a:latin typeface="Arial"/>
                <a:cs typeface="Arial"/>
              </a:rPr>
              <a:t> recover</a:t>
            </a:r>
            <a:r>
              <a:rPr sz="682" spc="-48" dirty="0">
                <a:latin typeface="Arial"/>
                <a:cs typeface="Arial"/>
              </a:rPr>
              <a:t>y</a:t>
            </a:r>
            <a:r>
              <a:rPr sz="682" spc="3" dirty="0">
                <a:latin typeface="Arial"/>
                <a:cs typeface="Arial"/>
              </a:rPr>
              <a:t>.</a:t>
            </a:r>
            <a:endParaRPr sz="682" dirty="0">
              <a:latin typeface="Arial"/>
              <a:cs typeface="Arial"/>
            </a:endParaRPr>
          </a:p>
        </p:txBody>
      </p:sp>
      <p:grpSp>
        <p:nvGrpSpPr>
          <p:cNvPr id="354" name="Group 353"/>
          <p:cNvGrpSpPr/>
          <p:nvPr/>
        </p:nvGrpSpPr>
        <p:grpSpPr>
          <a:xfrm>
            <a:off x="4282708" y="2562080"/>
            <a:ext cx="813294" cy="508634"/>
            <a:chOff x="1881501" y="8083027"/>
            <a:chExt cx="950378" cy="605319"/>
          </a:xfrm>
        </p:grpSpPr>
        <p:sp>
          <p:nvSpPr>
            <p:cNvPr id="241" name="object 241"/>
            <p:cNvSpPr/>
            <p:nvPr/>
          </p:nvSpPr>
          <p:spPr>
            <a:xfrm>
              <a:off x="2127240" y="8114110"/>
              <a:ext cx="695960" cy="43180"/>
            </a:xfrm>
            <a:custGeom>
              <a:avLst/>
              <a:gdLst/>
              <a:ahLst/>
              <a:cxnLst/>
              <a:rect l="l" t="t" r="r" b="b"/>
              <a:pathLst>
                <a:path w="695960" h="43179">
                  <a:moveTo>
                    <a:pt x="0" y="0"/>
                  </a:moveTo>
                  <a:lnTo>
                    <a:pt x="695649" y="0"/>
                  </a:lnTo>
                  <a:lnTo>
                    <a:pt x="695649" y="43116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127240" y="8114110"/>
              <a:ext cx="695960" cy="428625"/>
            </a:xfrm>
            <a:custGeom>
              <a:avLst/>
              <a:gdLst/>
              <a:ahLst/>
              <a:cxnLst/>
              <a:rect l="l" t="t" r="r" b="b"/>
              <a:pathLst>
                <a:path w="695960" h="428625">
                  <a:moveTo>
                    <a:pt x="695649" y="267524"/>
                  </a:moveTo>
                  <a:lnTo>
                    <a:pt x="695649" y="428550"/>
                  </a:lnTo>
                  <a:lnTo>
                    <a:pt x="0" y="428550"/>
                  </a:lnTo>
                  <a:lnTo>
                    <a:pt x="0" y="0"/>
                  </a:lnTo>
                </a:path>
                <a:path w="695960" h="428625">
                  <a:moveTo>
                    <a:pt x="695649" y="267524"/>
                  </a:moveTo>
                  <a:lnTo>
                    <a:pt x="695649" y="267524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822890" y="8157227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h="224790">
                  <a:moveTo>
                    <a:pt x="0" y="0"/>
                  </a:moveTo>
                  <a:lnTo>
                    <a:pt x="0" y="0"/>
                  </a:lnTo>
                </a:path>
                <a:path h="224790">
                  <a:moveTo>
                    <a:pt x="0" y="0"/>
                  </a:moveTo>
                  <a:lnTo>
                    <a:pt x="0" y="224407"/>
                  </a:lnTo>
                </a:path>
              </a:pathLst>
            </a:custGeom>
            <a:ln w="41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127240" y="8114110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428550"/>
                  </a:moveTo>
                  <a:lnTo>
                    <a:pt x="0" y="0"/>
                  </a:lnTo>
                </a:path>
              </a:pathLst>
            </a:custGeom>
            <a:ln w="4156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111887" y="8542661"/>
              <a:ext cx="711200" cy="0"/>
            </a:xfrm>
            <a:custGeom>
              <a:avLst/>
              <a:gdLst/>
              <a:ahLst/>
              <a:cxnLst/>
              <a:rect l="l" t="t" r="r" b="b"/>
              <a:pathLst>
                <a:path w="711200">
                  <a:moveTo>
                    <a:pt x="0" y="0"/>
                  </a:moveTo>
                  <a:lnTo>
                    <a:pt x="711002" y="0"/>
                  </a:lnTo>
                </a:path>
              </a:pathLst>
            </a:custGeom>
            <a:ln w="4157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111887" y="8471236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352" y="0"/>
                  </a:lnTo>
                </a:path>
              </a:pathLst>
            </a:custGeom>
            <a:ln w="4156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111887" y="8399811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352" y="0"/>
                  </a:lnTo>
                </a:path>
              </a:pathLst>
            </a:custGeom>
            <a:ln w="4156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111887" y="8328385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352" y="0"/>
                  </a:lnTo>
                </a:path>
              </a:pathLst>
            </a:custGeom>
            <a:ln w="4156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111887" y="8256961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352" y="0"/>
                  </a:lnTo>
                </a:path>
              </a:pathLst>
            </a:custGeom>
            <a:ln w="4156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111887" y="8185536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352" y="0"/>
                  </a:lnTo>
                </a:path>
              </a:pathLst>
            </a:custGeom>
            <a:ln w="4156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111887" y="8114110"/>
              <a:ext cx="15875" cy="0"/>
            </a:xfrm>
            <a:custGeom>
              <a:avLst/>
              <a:gdLst/>
              <a:ahLst/>
              <a:cxnLst/>
              <a:rect l="l" t="t" r="r" b="b"/>
              <a:pathLst>
                <a:path w="15875">
                  <a:moveTo>
                    <a:pt x="0" y="0"/>
                  </a:moveTo>
                  <a:lnTo>
                    <a:pt x="15352" y="0"/>
                  </a:lnTo>
                </a:path>
              </a:pathLst>
            </a:custGeom>
            <a:ln w="4156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127240" y="8542662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0"/>
                  </a:moveTo>
                  <a:lnTo>
                    <a:pt x="0" y="15352"/>
                  </a:lnTo>
                </a:path>
              </a:pathLst>
            </a:custGeom>
            <a:ln w="4156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325998" y="8542662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0"/>
                  </a:moveTo>
                  <a:lnTo>
                    <a:pt x="0" y="15352"/>
                  </a:lnTo>
                </a:path>
              </a:pathLst>
            </a:custGeom>
            <a:ln w="4156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524754" y="8542662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0"/>
                  </a:moveTo>
                  <a:lnTo>
                    <a:pt x="0" y="15352"/>
                  </a:lnTo>
                </a:path>
              </a:pathLst>
            </a:custGeom>
            <a:ln w="4156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723512" y="8542662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0"/>
                  </a:moveTo>
                  <a:lnTo>
                    <a:pt x="0" y="15352"/>
                  </a:lnTo>
                </a:path>
              </a:pathLst>
            </a:custGeom>
            <a:ln w="4156">
              <a:solidFill>
                <a:srgbClr val="989898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723512" y="8532591"/>
              <a:ext cx="99695" cy="10160"/>
            </a:xfrm>
            <a:custGeom>
              <a:avLst/>
              <a:gdLst/>
              <a:ahLst/>
              <a:cxnLst/>
              <a:rect l="l" t="t" r="r" b="b"/>
              <a:pathLst>
                <a:path w="99694" h="10159">
                  <a:moveTo>
                    <a:pt x="99378" y="9996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624133" y="8527698"/>
              <a:ext cx="99695" cy="5080"/>
            </a:xfrm>
            <a:custGeom>
              <a:avLst/>
              <a:gdLst/>
              <a:ahLst/>
              <a:cxnLst/>
              <a:rect l="l" t="t" r="r" b="b"/>
              <a:pathLst>
                <a:path w="99694" h="5079">
                  <a:moveTo>
                    <a:pt x="99378" y="4892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524754" y="8474808"/>
              <a:ext cx="99695" cy="53340"/>
            </a:xfrm>
            <a:custGeom>
              <a:avLst/>
              <a:gdLst/>
              <a:ahLst/>
              <a:cxnLst/>
              <a:rect l="l" t="t" r="r" b="b"/>
              <a:pathLst>
                <a:path w="99694" h="53340">
                  <a:moveTo>
                    <a:pt x="99378" y="52889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425376" y="8380526"/>
              <a:ext cx="99695" cy="94615"/>
            </a:xfrm>
            <a:custGeom>
              <a:avLst/>
              <a:gdLst/>
              <a:ahLst/>
              <a:cxnLst/>
              <a:rect l="l" t="t" r="r" b="b"/>
              <a:pathLst>
                <a:path w="99694" h="94615">
                  <a:moveTo>
                    <a:pt x="99378" y="94281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325998" y="8185536"/>
              <a:ext cx="99695" cy="195580"/>
            </a:xfrm>
            <a:custGeom>
              <a:avLst/>
              <a:gdLst/>
              <a:ahLst/>
              <a:cxnLst/>
              <a:rect l="l" t="t" r="r" b="b"/>
              <a:pathLst>
                <a:path w="99694" h="195579">
                  <a:moveTo>
                    <a:pt x="99378" y="194990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226619" y="8185536"/>
              <a:ext cx="99695" cy="40005"/>
            </a:xfrm>
            <a:custGeom>
              <a:avLst/>
              <a:gdLst/>
              <a:ahLst/>
              <a:cxnLst/>
              <a:rect l="l" t="t" r="r" b="b"/>
              <a:pathLst>
                <a:path w="99694" h="40004">
                  <a:moveTo>
                    <a:pt x="99378" y="0"/>
                  </a:moveTo>
                  <a:lnTo>
                    <a:pt x="0" y="39998"/>
                  </a:lnTo>
                </a:path>
              </a:pathLst>
            </a:custGeom>
            <a:ln w="5442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127240" y="8221248"/>
              <a:ext cx="99695" cy="4445"/>
            </a:xfrm>
            <a:custGeom>
              <a:avLst/>
              <a:gdLst/>
              <a:ahLst/>
              <a:cxnLst/>
              <a:rect l="l" t="t" r="r" b="b"/>
              <a:pathLst>
                <a:path w="99694" h="4445">
                  <a:moveTo>
                    <a:pt x="99378" y="4285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118774" y="8177070"/>
              <a:ext cx="713105" cy="374015"/>
            </a:xfrm>
            <a:custGeom>
              <a:avLst/>
              <a:gdLst/>
              <a:ahLst/>
              <a:cxnLst/>
              <a:rect l="l" t="t" r="r" b="b"/>
              <a:pathLst>
                <a:path w="713105" h="374015">
                  <a:moveTo>
                    <a:pt x="704115" y="357051"/>
                  </a:moveTo>
                  <a:lnTo>
                    <a:pt x="695648" y="365517"/>
                  </a:lnTo>
                  <a:lnTo>
                    <a:pt x="704115" y="373984"/>
                  </a:lnTo>
                  <a:lnTo>
                    <a:pt x="712583" y="365517"/>
                  </a:lnTo>
                  <a:lnTo>
                    <a:pt x="704115" y="357051"/>
                  </a:lnTo>
                  <a:close/>
                </a:path>
                <a:path w="713105" h="374015">
                  <a:moveTo>
                    <a:pt x="604737" y="347055"/>
                  </a:moveTo>
                  <a:lnTo>
                    <a:pt x="596271" y="355521"/>
                  </a:lnTo>
                  <a:lnTo>
                    <a:pt x="604737" y="363988"/>
                  </a:lnTo>
                  <a:lnTo>
                    <a:pt x="613204" y="355521"/>
                  </a:lnTo>
                  <a:lnTo>
                    <a:pt x="604737" y="347055"/>
                  </a:lnTo>
                  <a:close/>
                </a:path>
                <a:path w="713105" h="374015">
                  <a:moveTo>
                    <a:pt x="505358" y="342162"/>
                  </a:moveTo>
                  <a:lnTo>
                    <a:pt x="496892" y="350629"/>
                  </a:lnTo>
                  <a:lnTo>
                    <a:pt x="505358" y="359096"/>
                  </a:lnTo>
                  <a:lnTo>
                    <a:pt x="513825" y="350629"/>
                  </a:lnTo>
                  <a:lnTo>
                    <a:pt x="505358" y="342162"/>
                  </a:lnTo>
                  <a:close/>
                </a:path>
                <a:path w="713105" h="374015">
                  <a:moveTo>
                    <a:pt x="405980" y="289271"/>
                  </a:moveTo>
                  <a:lnTo>
                    <a:pt x="397513" y="297738"/>
                  </a:lnTo>
                  <a:lnTo>
                    <a:pt x="405980" y="306205"/>
                  </a:lnTo>
                  <a:lnTo>
                    <a:pt x="414446" y="297738"/>
                  </a:lnTo>
                  <a:lnTo>
                    <a:pt x="405980" y="289271"/>
                  </a:lnTo>
                  <a:close/>
                </a:path>
                <a:path w="713105" h="374015">
                  <a:moveTo>
                    <a:pt x="306602" y="194990"/>
                  </a:moveTo>
                  <a:lnTo>
                    <a:pt x="298135" y="203457"/>
                  </a:lnTo>
                  <a:lnTo>
                    <a:pt x="306602" y="211923"/>
                  </a:lnTo>
                  <a:lnTo>
                    <a:pt x="315067" y="203457"/>
                  </a:lnTo>
                  <a:lnTo>
                    <a:pt x="306602" y="194990"/>
                  </a:lnTo>
                  <a:close/>
                </a:path>
                <a:path w="713105" h="374015">
                  <a:moveTo>
                    <a:pt x="207223" y="0"/>
                  </a:moveTo>
                  <a:lnTo>
                    <a:pt x="198756" y="8467"/>
                  </a:lnTo>
                  <a:lnTo>
                    <a:pt x="207223" y="16934"/>
                  </a:lnTo>
                  <a:lnTo>
                    <a:pt x="215690" y="8467"/>
                  </a:lnTo>
                  <a:lnTo>
                    <a:pt x="207223" y="0"/>
                  </a:lnTo>
                  <a:close/>
                </a:path>
                <a:path w="713105" h="374015">
                  <a:moveTo>
                    <a:pt x="107844" y="39997"/>
                  </a:moveTo>
                  <a:lnTo>
                    <a:pt x="99377" y="48465"/>
                  </a:lnTo>
                  <a:lnTo>
                    <a:pt x="107844" y="56931"/>
                  </a:lnTo>
                  <a:lnTo>
                    <a:pt x="116311" y="48465"/>
                  </a:lnTo>
                  <a:lnTo>
                    <a:pt x="107844" y="39997"/>
                  </a:lnTo>
                  <a:close/>
                </a:path>
                <a:path w="713105" h="374015">
                  <a:moveTo>
                    <a:pt x="8465" y="35712"/>
                  </a:moveTo>
                  <a:lnTo>
                    <a:pt x="0" y="44179"/>
                  </a:lnTo>
                  <a:lnTo>
                    <a:pt x="8465" y="52646"/>
                  </a:lnTo>
                  <a:lnTo>
                    <a:pt x="16932" y="44179"/>
                  </a:lnTo>
                  <a:lnTo>
                    <a:pt x="8465" y="35712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814423" y="853412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8466" y="16933"/>
                  </a:moveTo>
                  <a:lnTo>
                    <a:pt x="0" y="8466"/>
                  </a:lnTo>
                  <a:lnTo>
                    <a:pt x="8466" y="0"/>
                  </a:lnTo>
                  <a:lnTo>
                    <a:pt x="16933" y="8466"/>
                  </a:lnTo>
                  <a:lnTo>
                    <a:pt x="8466" y="16933"/>
                  </a:lnTo>
                  <a:close/>
                </a:path>
              </a:pathLst>
            </a:custGeom>
            <a:ln w="4156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715045" y="8524124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8466" y="16933"/>
                  </a:moveTo>
                  <a:lnTo>
                    <a:pt x="0" y="8466"/>
                  </a:lnTo>
                  <a:lnTo>
                    <a:pt x="8466" y="0"/>
                  </a:lnTo>
                  <a:lnTo>
                    <a:pt x="16933" y="8466"/>
                  </a:lnTo>
                  <a:lnTo>
                    <a:pt x="8466" y="16933"/>
                  </a:lnTo>
                  <a:close/>
                </a:path>
              </a:pathLst>
            </a:custGeom>
            <a:ln w="4156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615666" y="851923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8466" y="16933"/>
                  </a:moveTo>
                  <a:lnTo>
                    <a:pt x="0" y="8467"/>
                  </a:lnTo>
                  <a:lnTo>
                    <a:pt x="8466" y="0"/>
                  </a:lnTo>
                  <a:lnTo>
                    <a:pt x="16933" y="8467"/>
                  </a:lnTo>
                  <a:lnTo>
                    <a:pt x="8466" y="16933"/>
                  </a:lnTo>
                  <a:close/>
                </a:path>
              </a:pathLst>
            </a:custGeom>
            <a:ln w="4156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516288" y="846634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8466" y="16934"/>
                  </a:moveTo>
                  <a:lnTo>
                    <a:pt x="0" y="8467"/>
                  </a:lnTo>
                  <a:lnTo>
                    <a:pt x="8466" y="0"/>
                  </a:lnTo>
                  <a:lnTo>
                    <a:pt x="16933" y="8467"/>
                  </a:lnTo>
                  <a:lnTo>
                    <a:pt x="8466" y="16934"/>
                  </a:lnTo>
                  <a:close/>
                </a:path>
              </a:pathLst>
            </a:custGeom>
            <a:ln w="4156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416909" y="837205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8466" y="16933"/>
                  </a:moveTo>
                  <a:lnTo>
                    <a:pt x="0" y="8467"/>
                  </a:lnTo>
                  <a:lnTo>
                    <a:pt x="8466" y="0"/>
                  </a:lnTo>
                  <a:lnTo>
                    <a:pt x="16933" y="8467"/>
                  </a:lnTo>
                  <a:lnTo>
                    <a:pt x="8466" y="16933"/>
                  </a:lnTo>
                  <a:close/>
                </a:path>
              </a:pathLst>
            </a:custGeom>
            <a:ln w="4156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317531" y="817706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8466" y="16933"/>
                  </a:moveTo>
                  <a:lnTo>
                    <a:pt x="0" y="8467"/>
                  </a:lnTo>
                  <a:lnTo>
                    <a:pt x="8466" y="0"/>
                  </a:lnTo>
                  <a:lnTo>
                    <a:pt x="16933" y="8467"/>
                  </a:lnTo>
                  <a:lnTo>
                    <a:pt x="8466" y="16933"/>
                  </a:lnTo>
                  <a:close/>
                </a:path>
              </a:pathLst>
            </a:custGeom>
            <a:ln w="4156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218152" y="82170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8466" y="16934"/>
                  </a:moveTo>
                  <a:lnTo>
                    <a:pt x="0" y="8467"/>
                  </a:lnTo>
                  <a:lnTo>
                    <a:pt x="8466" y="0"/>
                  </a:lnTo>
                  <a:lnTo>
                    <a:pt x="16933" y="8467"/>
                  </a:lnTo>
                  <a:lnTo>
                    <a:pt x="8466" y="16934"/>
                  </a:lnTo>
                  <a:close/>
                </a:path>
              </a:pathLst>
            </a:custGeom>
            <a:ln w="4156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118774" y="821278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8466" y="16933"/>
                  </a:moveTo>
                  <a:lnTo>
                    <a:pt x="0" y="8466"/>
                  </a:lnTo>
                  <a:lnTo>
                    <a:pt x="8466" y="0"/>
                  </a:lnTo>
                  <a:lnTo>
                    <a:pt x="16933" y="8466"/>
                  </a:lnTo>
                  <a:lnTo>
                    <a:pt x="8466" y="16933"/>
                  </a:lnTo>
                  <a:close/>
                </a:path>
              </a:pathLst>
            </a:custGeom>
            <a:ln w="4156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723512" y="8542636"/>
              <a:ext cx="99695" cy="0"/>
            </a:xfrm>
            <a:custGeom>
              <a:avLst/>
              <a:gdLst/>
              <a:ahLst/>
              <a:cxnLst/>
              <a:rect l="l" t="t" r="r" b="b"/>
              <a:pathLst>
                <a:path w="99694">
                  <a:moveTo>
                    <a:pt x="99378" y="3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624133" y="8542632"/>
              <a:ext cx="99695" cy="0"/>
            </a:xfrm>
            <a:custGeom>
              <a:avLst/>
              <a:gdLst/>
              <a:ahLst/>
              <a:cxnLst/>
              <a:rect l="l" t="t" r="r" b="b"/>
              <a:pathLst>
                <a:path w="99694">
                  <a:moveTo>
                    <a:pt x="99378" y="3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524754" y="8542632"/>
              <a:ext cx="99695" cy="0"/>
            </a:xfrm>
            <a:custGeom>
              <a:avLst/>
              <a:gdLst/>
              <a:ahLst/>
              <a:cxnLst/>
              <a:rect l="l" t="t" r="r" b="b"/>
              <a:pathLst>
                <a:path w="99694">
                  <a:moveTo>
                    <a:pt x="99378" y="0"/>
                  </a:moveTo>
                  <a:lnTo>
                    <a:pt x="0" y="9"/>
                  </a:lnTo>
                </a:path>
              </a:pathLst>
            </a:custGeom>
            <a:ln w="5442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425376" y="8542640"/>
              <a:ext cx="99695" cy="0"/>
            </a:xfrm>
            <a:custGeom>
              <a:avLst/>
              <a:gdLst/>
              <a:ahLst/>
              <a:cxnLst/>
              <a:rect l="l" t="t" r="r" b="b"/>
              <a:pathLst>
                <a:path w="99694">
                  <a:moveTo>
                    <a:pt x="99378" y="0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325998" y="8542630"/>
              <a:ext cx="99695" cy="0"/>
            </a:xfrm>
            <a:custGeom>
              <a:avLst/>
              <a:gdLst/>
              <a:ahLst/>
              <a:cxnLst/>
              <a:rect l="l" t="t" r="r" b="b"/>
              <a:pathLst>
                <a:path w="99694">
                  <a:moveTo>
                    <a:pt x="99378" y="9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226619" y="8542603"/>
              <a:ext cx="99695" cy="635"/>
            </a:xfrm>
            <a:custGeom>
              <a:avLst/>
              <a:gdLst/>
              <a:ahLst/>
              <a:cxnLst/>
              <a:rect l="l" t="t" r="r" b="b"/>
              <a:pathLst>
                <a:path w="99694" h="634">
                  <a:moveTo>
                    <a:pt x="99378" y="27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127240" y="8542243"/>
              <a:ext cx="99695" cy="635"/>
            </a:xfrm>
            <a:custGeom>
              <a:avLst/>
              <a:gdLst/>
              <a:ahLst/>
              <a:cxnLst/>
              <a:rect l="l" t="t" r="r" b="b"/>
              <a:pathLst>
                <a:path w="99694" h="634">
                  <a:moveTo>
                    <a:pt x="99378" y="359"/>
                  </a:moveTo>
                  <a:lnTo>
                    <a:pt x="0" y="0"/>
                  </a:lnTo>
                </a:path>
              </a:pathLst>
            </a:custGeom>
            <a:ln w="5442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814423" y="853417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8466"/>
                  </a:moveTo>
                  <a:lnTo>
                    <a:pt x="16934" y="8466"/>
                  </a:lnTo>
                </a:path>
              </a:pathLst>
            </a:custGeom>
            <a:ln w="18202">
              <a:solidFill>
                <a:srgbClr val="CD665F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715046" y="853417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8467"/>
                  </a:moveTo>
                  <a:lnTo>
                    <a:pt x="16932" y="8467"/>
                  </a:lnTo>
                </a:path>
              </a:pathLst>
            </a:custGeom>
            <a:ln w="18204">
              <a:solidFill>
                <a:srgbClr val="CD665F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615667" y="853416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8467"/>
                  </a:moveTo>
                  <a:lnTo>
                    <a:pt x="16932" y="8467"/>
                  </a:lnTo>
                </a:path>
              </a:pathLst>
            </a:custGeom>
            <a:ln w="18204">
              <a:solidFill>
                <a:srgbClr val="CD665F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516288" y="853417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8466"/>
                  </a:moveTo>
                  <a:lnTo>
                    <a:pt x="16932" y="8466"/>
                  </a:lnTo>
                </a:path>
              </a:pathLst>
            </a:custGeom>
            <a:ln w="18202">
              <a:solidFill>
                <a:srgbClr val="CD665F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16909" y="853417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8466"/>
                  </a:moveTo>
                  <a:lnTo>
                    <a:pt x="16932" y="8466"/>
                  </a:lnTo>
                </a:path>
              </a:pathLst>
            </a:custGeom>
            <a:ln w="18202">
              <a:solidFill>
                <a:srgbClr val="CD665F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317531" y="853416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8467"/>
                  </a:moveTo>
                  <a:lnTo>
                    <a:pt x="16934" y="8467"/>
                  </a:lnTo>
                </a:path>
              </a:pathLst>
            </a:custGeom>
            <a:ln w="18204">
              <a:solidFill>
                <a:srgbClr val="CD665F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218152" y="853413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8466"/>
                  </a:moveTo>
                  <a:lnTo>
                    <a:pt x="16934" y="8466"/>
                  </a:lnTo>
                </a:path>
              </a:pathLst>
            </a:custGeom>
            <a:ln w="18202">
              <a:solidFill>
                <a:srgbClr val="CD665F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118774" y="853377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8466"/>
                  </a:moveTo>
                  <a:lnTo>
                    <a:pt x="16932" y="8466"/>
                  </a:lnTo>
                </a:path>
              </a:pathLst>
            </a:custGeom>
            <a:ln w="18202">
              <a:solidFill>
                <a:srgbClr val="CD665F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814423" y="8534172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-2078" y="8466"/>
                  </a:moveTo>
                  <a:lnTo>
                    <a:pt x="19011" y="8466"/>
                  </a:lnTo>
                </a:path>
              </a:pathLst>
            </a:custGeom>
            <a:ln w="22359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715045" y="853416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-2078" y="8466"/>
                  </a:moveTo>
                  <a:lnTo>
                    <a:pt x="19011" y="8466"/>
                  </a:lnTo>
                </a:path>
              </a:pathLst>
            </a:custGeom>
            <a:ln w="22359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615666" y="853416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-2078" y="8466"/>
                  </a:moveTo>
                  <a:lnTo>
                    <a:pt x="19011" y="8466"/>
                  </a:lnTo>
                </a:path>
              </a:pathLst>
            </a:custGeom>
            <a:ln w="22359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516288" y="8534174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-2078" y="8466"/>
                  </a:moveTo>
                  <a:lnTo>
                    <a:pt x="19011" y="8466"/>
                  </a:lnTo>
                </a:path>
              </a:pathLst>
            </a:custGeom>
            <a:ln w="22359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16909" y="853417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-2078" y="8466"/>
                  </a:moveTo>
                  <a:lnTo>
                    <a:pt x="19011" y="8466"/>
                  </a:lnTo>
                </a:path>
              </a:pathLst>
            </a:custGeom>
            <a:ln w="22359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17531" y="853416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-2078" y="8466"/>
                  </a:moveTo>
                  <a:lnTo>
                    <a:pt x="19011" y="8466"/>
                  </a:lnTo>
                </a:path>
              </a:pathLst>
            </a:custGeom>
            <a:ln w="22359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218152" y="8534136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-2078" y="8466"/>
                  </a:moveTo>
                  <a:lnTo>
                    <a:pt x="19011" y="8466"/>
                  </a:lnTo>
                </a:path>
              </a:pathLst>
            </a:custGeom>
            <a:ln w="22359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118774" y="853377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-2078" y="8466"/>
                  </a:moveTo>
                  <a:lnTo>
                    <a:pt x="19011" y="8466"/>
                  </a:lnTo>
                </a:path>
              </a:pathLst>
            </a:custGeom>
            <a:ln w="22359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295" name="object 295"/>
            <p:cNvSpPr txBox="1"/>
            <p:nvPr/>
          </p:nvSpPr>
          <p:spPr>
            <a:xfrm>
              <a:off x="1947058" y="8083027"/>
              <a:ext cx="148590" cy="39817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239" spc="7" dirty="0">
                  <a:latin typeface="Calibri"/>
                  <a:cs typeface="Calibri"/>
                </a:rPr>
                <a:t>12000</a:t>
              </a:r>
              <a:endParaRPr sz="239">
                <a:latin typeface="Calibri"/>
                <a:cs typeface="Calibri"/>
              </a:endParaRPr>
            </a:p>
            <a:p>
              <a:pPr algn="ctr">
                <a:spcBef>
                  <a:spcPts val="95"/>
                </a:spcBef>
              </a:pPr>
              <a:r>
                <a:rPr sz="239" spc="7" dirty="0">
                  <a:latin typeface="Calibri"/>
                  <a:cs typeface="Calibri"/>
                </a:rPr>
                <a:t>10000</a:t>
              </a:r>
              <a:endParaRPr sz="239">
                <a:latin typeface="Calibri"/>
                <a:cs typeface="Calibri"/>
              </a:endParaRPr>
            </a:p>
            <a:p>
              <a:pPr marL="16452" algn="ctr">
                <a:spcBef>
                  <a:spcPts val="95"/>
                </a:spcBef>
              </a:pPr>
              <a:r>
                <a:rPr sz="239" spc="7" dirty="0">
                  <a:latin typeface="Calibri"/>
                  <a:cs typeface="Calibri"/>
                </a:rPr>
                <a:t>8000</a:t>
              </a:r>
              <a:endParaRPr sz="239">
                <a:latin typeface="Calibri"/>
                <a:cs typeface="Calibri"/>
              </a:endParaRPr>
            </a:p>
            <a:p>
              <a:pPr marL="16452" algn="ctr">
                <a:spcBef>
                  <a:spcPts val="95"/>
                </a:spcBef>
              </a:pPr>
              <a:r>
                <a:rPr sz="239" spc="7" dirty="0">
                  <a:latin typeface="Calibri"/>
                  <a:cs typeface="Calibri"/>
                </a:rPr>
                <a:t>6000</a:t>
              </a:r>
              <a:endParaRPr sz="239">
                <a:latin typeface="Calibri"/>
                <a:cs typeface="Calibri"/>
              </a:endParaRPr>
            </a:p>
            <a:p>
              <a:pPr marL="16452" algn="ctr">
                <a:spcBef>
                  <a:spcPts val="95"/>
                </a:spcBef>
              </a:pPr>
              <a:r>
                <a:rPr sz="239" spc="7" dirty="0">
                  <a:latin typeface="Calibri"/>
                  <a:cs typeface="Calibri"/>
                </a:rPr>
                <a:t>4000</a:t>
              </a:r>
              <a:endParaRPr sz="239">
                <a:latin typeface="Calibri"/>
                <a:cs typeface="Calibri"/>
              </a:endParaRPr>
            </a:p>
            <a:p>
              <a:pPr marL="16452" algn="ctr">
                <a:spcBef>
                  <a:spcPts val="95"/>
                </a:spcBef>
              </a:pPr>
              <a:r>
                <a:rPr sz="239" spc="7" dirty="0">
                  <a:latin typeface="Calibri"/>
                  <a:cs typeface="Calibri"/>
                </a:rPr>
                <a:t>2000</a:t>
              </a:r>
              <a:endParaRPr sz="239">
                <a:latin typeface="Calibri"/>
                <a:cs typeface="Calibri"/>
              </a:endParaRPr>
            </a:p>
            <a:p>
              <a:pPr marR="3464" algn="r">
                <a:spcBef>
                  <a:spcPts val="95"/>
                </a:spcBef>
              </a:pPr>
              <a:r>
                <a:rPr sz="239" spc="7" dirty="0">
                  <a:latin typeface="Calibri"/>
                  <a:cs typeface="Calibri"/>
                </a:rPr>
                <a:t>0</a:t>
              </a:r>
              <a:endParaRPr sz="239">
                <a:latin typeface="Calibri"/>
                <a:cs typeface="Calibri"/>
              </a:endParaRPr>
            </a:p>
          </p:txBody>
        </p:sp>
        <p:sp>
          <p:nvSpPr>
            <p:cNvPr id="296" name="object 296"/>
            <p:cNvSpPr txBox="1"/>
            <p:nvPr/>
          </p:nvSpPr>
          <p:spPr>
            <a:xfrm>
              <a:off x="2102279" y="8585479"/>
              <a:ext cx="50165" cy="4380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59"/>
              <a:r>
                <a:rPr sz="239" spc="7" dirty="0">
                  <a:latin typeface="Calibri"/>
                  <a:cs typeface="Calibri"/>
                </a:rPr>
                <a:t>1</a:t>
              </a:r>
              <a:endParaRPr sz="239">
                <a:latin typeface="Calibri"/>
                <a:cs typeface="Calibri"/>
              </a:endParaRPr>
            </a:p>
          </p:txBody>
        </p:sp>
        <p:sp>
          <p:nvSpPr>
            <p:cNvPr id="297" name="object 297"/>
            <p:cNvSpPr txBox="1"/>
            <p:nvPr/>
          </p:nvSpPr>
          <p:spPr>
            <a:xfrm>
              <a:off x="2276516" y="8585482"/>
              <a:ext cx="546100" cy="102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8659"/>
              <a:r>
                <a:rPr sz="239" spc="7" dirty="0">
                  <a:latin typeface="Calibri"/>
                  <a:cs typeface="Calibri"/>
                </a:rPr>
                <a:t>100          10000     1000000</a:t>
              </a:r>
              <a:endParaRPr sz="239">
                <a:latin typeface="Calibri"/>
                <a:cs typeface="Calibri"/>
              </a:endParaRPr>
            </a:p>
            <a:p>
              <a:pPr marL="34202">
                <a:spcBef>
                  <a:spcPts val="123"/>
                </a:spcBef>
              </a:pPr>
              <a:r>
                <a:rPr sz="239" b="1" spc="7" dirty="0">
                  <a:latin typeface="Calibri"/>
                  <a:cs typeface="Calibri"/>
                </a:rPr>
                <a:t>Dilu</a:t>
              </a:r>
              <a:r>
                <a:rPr sz="239" b="1" spc="17" dirty="0">
                  <a:latin typeface="Calibri"/>
                  <a:cs typeface="Calibri"/>
                </a:rPr>
                <a:t>0o</a:t>
              </a:r>
              <a:r>
                <a:rPr sz="239" b="1" spc="10" dirty="0">
                  <a:latin typeface="Calibri"/>
                  <a:cs typeface="Calibri"/>
                </a:rPr>
                <a:t>n</a:t>
              </a:r>
              <a:r>
                <a:rPr sz="239" b="1" spc="3" dirty="0">
                  <a:latin typeface="Calibri"/>
                  <a:cs typeface="Calibri"/>
                </a:rPr>
                <a:t> </a:t>
              </a:r>
              <a:r>
                <a:rPr sz="239" b="1" spc="-3" dirty="0">
                  <a:latin typeface="Calibri"/>
                  <a:cs typeface="Calibri"/>
                </a:rPr>
                <a:t>F</a:t>
              </a:r>
              <a:r>
                <a:rPr sz="239" b="1" spc="7" dirty="0">
                  <a:latin typeface="Calibri"/>
                  <a:cs typeface="Calibri"/>
                </a:rPr>
                <a:t>ac</a:t>
              </a:r>
              <a:r>
                <a:rPr sz="239" b="1" dirty="0">
                  <a:latin typeface="Calibri"/>
                  <a:cs typeface="Calibri"/>
                </a:rPr>
                <a:t>t</a:t>
              </a:r>
              <a:r>
                <a:rPr sz="239" b="1" spc="7" dirty="0">
                  <a:latin typeface="Calibri"/>
                  <a:cs typeface="Calibri"/>
                </a:rPr>
                <a:t>or</a:t>
              </a:r>
              <a:endParaRPr sz="239">
                <a:latin typeface="Calibri"/>
                <a:cs typeface="Calibri"/>
              </a:endParaRPr>
            </a:p>
          </p:txBody>
        </p:sp>
        <p:sp>
          <p:nvSpPr>
            <p:cNvPr id="298" name="object 298"/>
            <p:cNvSpPr txBox="1"/>
            <p:nvPr/>
          </p:nvSpPr>
          <p:spPr>
            <a:xfrm>
              <a:off x="1881501" y="8178946"/>
              <a:ext cx="43009" cy="29908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8659"/>
              <a:r>
                <a:rPr sz="239" b="1" dirty="0">
                  <a:latin typeface="Calibri"/>
                  <a:cs typeface="Calibri"/>
                </a:rPr>
                <a:t>Molecules/uL</a:t>
              </a:r>
              <a:endParaRPr sz="239">
                <a:latin typeface="Calibri"/>
                <a:cs typeface="Calibri"/>
              </a:endParaRPr>
            </a:p>
          </p:txBody>
        </p:sp>
        <p:sp>
          <p:nvSpPr>
            <p:cNvPr id="299" name="object 299"/>
            <p:cNvSpPr/>
            <p:nvPr/>
          </p:nvSpPr>
          <p:spPr>
            <a:xfrm>
              <a:off x="2468357" y="8213328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445" y="0"/>
                  </a:lnTo>
                </a:path>
              </a:pathLst>
            </a:custGeom>
            <a:ln w="5442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483113" y="820486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8467" y="0"/>
                  </a:moveTo>
                  <a:lnTo>
                    <a:pt x="0" y="8465"/>
                  </a:lnTo>
                  <a:lnTo>
                    <a:pt x="8467" y="16932"/>
                  </a:lnTo>
                  <a:lnTo>
                    <a:pt x="16934" y="8465"/>
                  </a:lnTo>
                  <a:lnTo>
                    <a:pt x="8467" y="0"/>
                  </a:lnTo>
                  <a:close/>
                </a:path>
              </a:pathLst>
            </a:custGeom>
            <a:solidFill>
              <a:srgbClr val="6095C9"/>
            </a:solidFill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483113" y="820486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8466" y="16933"/>
                  </a:moveTo>
                  <a:lnTo>
                    <a:pt x="0" y="8466"/>
                  </a:lnTo>
                  <a:lnTo>
                    <a:pt x="8466" y="0"/>
                  </a:lnTo>
                  <a:lnTo>
                    <a:pt x="16933" y="8466"/>
                  </a:lnTo>
                  <a:lnTo>
                    <a:pt x="8466" y="16933"/>
                  </a:lnTo>
                  <a:close/>
                </a:path>
              </a:pathLst>
            </a:custGeom>
            <a:ln w="4156">
              <a:solidFill>
                <a:srgbClr val="5B92C7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468357" y="8325532"/>
              <a:ext cx="46990" cy="0"/>
            </a:xfrm>
            <a:custGeom>
              <a:avLst/>
              <a:gdLst/>
              <a:ahLst/>
              <a:cxnLst/>
              <a:rect l="l" t="t" r="r" b="b"/>
              <a:pathLst>
                <a:path w="46989">
                  <a:moveTo>
                    <a:pt x="0" y="0"/>
                  </a:moveTo>
                  <a:lnTo>
                    <a:pt x="46445" y="0"/>
                  </a:lnTo>
                </a:path>
              </a:pathLst>
            </a:custGeom>
            <a:ln w="5442">
              <a:solidFill>
                <a:srgbClr val="CC615A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483113" y="8317067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0" y="8466"/>
                  </a:moveTo>
                  <a:lnTo>
                    <a:pt x="16933" y="8466"/>
                  </a:lnTo>
                </a:path>
              </a:pathLst>
            </a:custGeom>
            <a:ln w="18203">
              <a:solidFill>
                <a:srgbClr val="CD665F"/>
              </a:solidFill>
            </a:ln>
          </p:spPr>
          <p:txBody>
            <a:bodyPr wrap="square" lIns="0" tIns="0" rIns="0" bIns="0" rtlCol="0"/>
            <a:lstStyle/>
            <a:p>
              <a:endParaRPr sz="1227"/>
            </a:p>
          </p:txBody>
        </p:sp>
        <p:sp>
          <p:nvSpPr>
            <p:cNvPr id="304" name="object 304"/>
            <p:cNvSpPr txBox="1"/>
            <p:nvPr/>
          </p:nvSpPr>
          <p:spPr>
            <a:xfrm>
              <a:off x="2127240" y="8114110"/>
              <a:ext cx="695960" cy="9195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67559" marR="84424">
                <a:lnSpc>
                  <a:spcPct val="210400"/>
                </a:lnSpc>
              </a:pPr>
              <a:r>
                <a:rPr sz="239" spc="10" dirty="0">
                  <a:latin typeface="Calibri"/>
                  <a:cs typeface="Calibri"/>
                </a:rPr>
                <a:t>A</a:t>
              </a:r>
              <a:r>
                <a:rPr sz="239" spc="3" dirty="0">
                  <a:latin typeface="Calibri"/>
                  <a:cs typeface="Calibri"/>
                </a:rPr>
                <a:t>pt</a:t>
              </a:r>
              <a:r>
                <a:rPr sz="239" spc="7" dirty="0">
                  <a:latin typeface="Calibri"/>
                  <a:cs typeface="Calibri"/>
                </a:rPr>
                <a:t>amer Neg</a:t>
              </a:r>
              <a:r>
                <a:rPr sz="239" spc="3" dirty="0">
                  <a:latin typeface="Calibri"/>
                  <a:cs typeface="Calibri"/>
                </a:rPr>
                <a:t> </a:t>
              </a:r>
              <a:r>
                <a:rPr sz="239" spc="7" dirty="0">
                  <a:latin typeface="Calibri"/>
                  <a:cs typeface="Calibri"/>
                </a:rPr>
                <a:t>Ctr</a:t>
              </a:r>
              <a:r>
                <a:rPr sz="239" spc="3" dirty="0">
                  <a:latin typeface="Calibri"/>
                  <a:cs typeface="Calibri"/>
                </a:rPr>
                <a:t>l</a:t>
              </a:r>
              <a:endParaRPr sz="239" dirty="0">
                <a:latin typeface="Calibri"/>
                <a:cs typeface="Calibri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2861593" y="4114800"/>
            <a:ext cx="1403639" cy="32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 indent="-433" algn="ctr">
              <a:lnSpc>
                <a:spcPct val="103200"/>
              </a:lnSpc>
            </a:pPr>
            <a:r>
              <a:rPr sz="682" spc="7" dirty="0">
                <a:latin typeface="Arial"/>
                <a:cs typeface="Arial"/>
              </a:rPr>
              <a:t>I-SELEX</a:t>
            </a:r>
            <a:r>
              <a:rPr sz="682" spc="3" dirty="0">
                <a:latin typeface="Arial"/>
                <a:cs typeface="Arial"/>
              </a:rPr>
              <a:t> </a:t>
            </a:r>
            <a:r>
              <a:rPr sz="682" spc="7" dirty="0">
                <a:latin typeface="Arial"/>
                <a:cs typeface="Arial"/>
              </a:rPr>
              <a:t>can</a:t>
            </a:r>
            <a:r>
              <a:rPr sz="682" spc="3" dirty="0">
                <a:latin typeface="Arial"/>
                <a:cs typeface="Arial"/>
              </a:rPr>
              <a:t> target purified proteins, lab strains, selected lines, field isolates, or </a:t>
            </a:r>
            <a:r>
              <a:rPr sz="682" spc="7" dirty="0">
                <a:latin typeface="Arial"/>
                <a:cs typeface="Arial"/>
              </a:rPr>
              <a:t>a</a:t>
            </a:r>
            <a:r>
              <a:rPr sz="682" spc="3" dirty="0">
                <a:latin typeface="Arial"/>
                <a:cs typeface="Arial"/>
              </a:rPr>
              <a:t> combination.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3715840" y="4733193"/>
            <a:ext cx="82182" cy="39957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8" name="object 308"/>
          <p:cNvSpPr/>
          <p:nvPr/>
        </p:nvSpPr>
        <p:spPr>
          <a:xfrm>
            <a:off x="3757059" y="4738762"/>
            <a:ext cx="3031" cy="342900"/>
          </a:xfrm>
          <a:custGeom>
            <a:avLst/>
            <a:gdLst/>
            <a:ahLst/>
            <a:cxnLst/>
            <a:rect l="l" t="t" r="r" b="b"/>
            <a:pathLst>
              <a:path w="4444" h="502920">
                <a:moveTo>
                  <a:pt x="3884" y="0"/>
                </a:moveTo>
                <a:lnTo>
                  <a:pt x="0" y="502670"/>
                </a:lnTo>
              </a:path>
            </a:pathLst>
          </a:custGeom>
          <a:ln w="10885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09" name="object 309"/>
          <p:cNvSpPr/>
          <p:nvPr/>
        </p:nvSpPr>
        <p:spPr>
          <a:xfrm>
            <a:off x="3746039" y="5066563"/>
            <a:ext cx="22514" cy="22514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16075" y="32782"/>
                </a:lnTo>
                <a:lnTo>
                  <a:pt x="27171" y="11012"/>
                </a:lnTo>
                <a:lnTo>
                  <a:pt x="16243" y="11012"/>
                </a:lnTo>
                <a:lnTo>
                  <a:pt x="0" y="0"/>
                </a:lnTo>
                <a:close/>
              </a:path>
              <a:path w="33019" h="33020">
                <a:moveTo>
                  <a:pt x="32655" y="252"/>
                </a:moveTo>
                <a:lnTo>
                  <a:pt x="16243" y="11012"/>
                </a:lnTo>
                <a:lnTo>
                  <a:pt x="27171" y="11012"/>
                </a:lnTo>
                <a:lnTo>
                  <a:pt x="32655" y="252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0" name="object 310"/>
          <p:cNvSpPr/>
          <p:nvPr/>
        </p:nvSpPr>
        <p:spPr>
          <a:xfrm>
            <a:off x="3336686" y="4766208"/>
            <a:ext cx="184439" cy="108239"/>
          </a:xfrm>
          <a:custGeom>
            <a:avLst/>
            <a:gdLst/>
            <a:ahLst/>
            <a:cxnLst/>
            <a:rect l="l" t="t" r="r" b="b"/>
            <a:pathLst>
              <a:path w="270509" h="158750">
                <a:moveTo>
                  <a:pt x="0" y="0"/>
                </a:moveTo>
                <a:lnTo>
                  <a:pt x="269914" y="0"/>
                </a:lnTo>
                <a:lnTo>
                  <a:pt x="269914" y="158284"/>
                </a:lnTo>
                <a:lnTo>
                  <a:pt x="0" y="158284"/>
                </a:lnTo>
                <a:lnTo>
                  <a:pt x="0" y="0"/>
                </a:lnTo>
                <a:close/>
              </a:path>
            </a:pathLst>
          </a:custGeom>
          <a:ln w="4838">
            <a:solidFill>
              <a:srgbClr val="FF319D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1" name="object 311"/>
          <p:cNvSpPr/>
          <p:nvPr/>
        </p:nvSpPr>
        <p:spPr>
          <a:xfrm>
            <a:off x="3482904" y="4904108"/>
            <a:ext cx="184439" cy="108239"/>
          </a:xfrm>
          <a:custGeom>
            <a:avLst/>
            <a:gdLst/>
            <a:ahLst/>
            <a:cxnLst/>
            <a:rect l="l" t="t" r="r" b="b"/>
            <a:pathLst>
              <a:path w="270509" h="158750">
                <a:moveTo>
                  <a:pt x="0" y="0"/>
                </a:moveTo>
                <a:lnTo>
                  <a:pt x="269914" y="0"/>
                </a:lnTo>
                <a:lnTo>
                  <a:pt x="269914" y="158284"/>
                </a:lnTo>
                <a:lnTo>
                  <a:pt x="0" y="158284"/>
                </a:lnTo>
                <a:lnTo>
                  <a:pt x="0" y="0"/>
                </a:lnTo>
                <a:close/>
              </a:path>
            </a:pathLst>
          </a:custGeom>
          <a:ln w="4838">
            <a:solidFill>
              <a:srgbClr val="FF319D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2" name="object 312"/>
          <p:cNvSpPr/>
          <p:nvPr/>
        </p:nvSpPr>
        <p:spPr>
          <a:xfrm>
            <a:off x="3818644" y="4850145"/>
            <a:ext cx="184439" cy="76200"/>
          </a:xfrm>
          <a:custGeom>
            <a:avLst/>
            <a:gdLst/>
            <a:ahLst/>
            <a:cxnLst/>
            <a:rect l="l" t="t" r="r" b="b"/>
            <a:pathLst>
              <a:path w="270510" h="111760">
                <a:moveTo>
                  <a:pt x="0" y="0"/>
                </a:moveTo>
                <a:lnTo>
                  <a:pt x="269914" y="0"/>
                </a:lnTo>
                <a:lnTo>
                  <a:pt x="269914" y="111385"/>
                </a:lnTo>
                <a:lnTo>
                  <a:pt x="0" y="111385"/>
                </a:lnTo>
                <a:lnTo>
                  <a:pt x="0" y="0"/>
                </a:lnTo>
                <a:close/>
              </a:path>
            </a:pathLst>
          </a:custGeom>
          <a:ln w="4838">
            <a:solidFill>
              <a:srgbClr val="FF319D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3" name="object 313"/>
          <p:cNvSpPr/>
          <p:nvPr/>
        </p:nvSpPr>
        <p:spPr>
          <a:xfrm>
            <a:off x="3705794" y="4964065"/>
            <a:ext cx="184439" cy="44161"/>
          </a:xfrm>
          <a:custGeom>
            <a:avLst/>
            <a:gdLst/>
            <a:ahLst/>
            <a:cxnLst/>
            <a:rect l="l" t="t" r="r" b="b"/>
            <a:pathLst>
              <a:path w="270510" h="64770">
                <a:moveTo>
                  <a:pt x="0" y="64486"/>
                </a:moveTo>
                <a:lnTo>
                  <a:pt x="269914" y="64486"/>
                </a:lnTo>
                <a:lnTo>
                  <a:pt x="269914" y="0"/>
                </a:lnTo>
                <a:lnTo>
                  <a:pt x="0" y="0"/>
                </a:lnTo>
                <a:lnTo>
                  <a:pt x="0" y="644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4" name="object 314"/>
          <p:cNvSpPr/>
          <p:nvPr/>
        </p:nvSpPr>
        <p:spPr>
          <a:xfrm>
            <a:off x="3705794" y="4964065"/>
            <a:ext cx="184439" cy="44161"/>
          </a:xfrm>
          <a:custGeom>
            <a:avLst/>
            <a:gdLst/>
            <a:ahLst/>
            <a:cxnLst/>
            <a:rect l="l" t="t" r="r" b="b"/>
            <a:pathLst>
              <a:path w="270510" h="64770">
                <a:moveTo>
                  <a:pt x="0" y="0"/>
                </a:moveTo>
                <a:lnTo>
                  <a:pt x="269914" y="0"/>
                </a:lnTo>
                <a:lnTo>
                  <a:pt x="269914" y="64486"/>
                </a:lnTo>
                <a:lnTo>
                  <a:pt x="0" y="64486"/>
                </a:lnTo>
                <a:lnTo>
                  <a:pt x="0" y="0"/>
                </a:lnTo>
                <a:close/>
              </a:path>
            </a:pathLst>
          </a:custGeom>
          <a:ln w="4838">
            <a:solidFill>
              <a:srgbClr val="FF319D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5" name="object 315"/>
          <p:cNvSpPr/>
          <p:nvPr/>
        </p:nvSpPr>
        <p:spPr>
          <a:xfrm>
            <a:off x="3910660" y="4964065"/>
            <a:ext cx="184439" cy="44161"/>
          </a:xfrm>
          <a:custGeom>
            <a:avLst/>
            <a:gdLst/>
            <a:ahLst/>
            <a:cxnLst/>
            <a:rect l="l" t="t" r="r" b="b"/>
            <a:pathLst>
              <a:path w="270510" h="64770">
                <a:moveTo>
                  <a:pt x="0" y="0"/>
                </a:moveTo>
                <a:lnTo>
                  <a:pt x="269914" y="0"/>
                </a:lnTo>
                <a:lnTo>
                  <a:pt x="269914" y="64486"/>
                </a:lnTo>
                <a:lnTo>
                  <a:pt x="0" y="64486"/>
                </a:lnTo>
                <a:lnTo>
                  <a:pt x="0" y="0"/>
                </a:lnTo>
                <a:close/>
              </a:path>
            </a:pathLst>
          </a:custGeom>
          <a:ln w="4838">
            <a:solidFill>
              <a:srgbClr val="FF319D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6" name="object 316"/>
          <p:cNvSpPr/>
          <p:nvPr/>
        </p:nvSpPr>
        <p:spPr>
          <a:xfrm>
            <a:off x="4048511" y="4778200"/>
            <a:ext cx="184439" cy="44161"/>
          </a:xfrm>
          <a:custGeom>
            <a:avLst/>
            <a:gdLst/>
            <a:ahLst/>
            <a:cxnLst/>
            <a:rect l="l" t="t" r="r" b="b"/>
            <a:pathLst>
              <a:path w="270510" h="64770">
                <a:moveTo>
                  <a:pt x="0" y="0"/>
                </a:moveTo>
                <a:lnTo>
                  <a:pt x="269914" y="0"/>
                </a:lnTo>
                <a:lnTo>
                  <a:pt x="269914" y="64486"/>
                </a:lnTo>
                <a:lnTo>
                  <a:pt x="0" y="64486"/>
                </a:lnTo>
                <a:lnTo>
                  <a:pt x="0" y="0"/>
                </a:lnTo>
                <a:close/>
              </a:path>
            </a:pathLst>
          </a:custGeom>
          <a:ln w="4838">
            <a:solidFill>
              <a:srgbClr val="FF319D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7" name="object 317"/>
          <p:cNvSpPr/>
          <p:nvPr/>
        </p:nvSpPr>
        <p:spPr>
          <a:xfrm>
            <a:off x="3718674" y="4588667"/>
            <a:ext cx="82182" cy="11902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19" name="object 319"/>
          <p:cNvSpPr txBox="1"/>
          <p:nvPr/>
        </p:nvSpPr>
        <p:spPr>
          <a:xfrm>
            <a:off x="3366143" y="4768493"/>
            <a:ext cx="125990" cy="94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33"/>
            <a:r>
              <a:rPr sz="205" dirty="0">
                <a:latin typeface="Arial"/>
                <a:cs typeface="Arial"/>
              </a:rPr>
              <a:t>CS2</a:t>
            </a:r>
            <a:endParaRPr sz="205">
              <a:latin typeface="Arial"/>
              <a:cs typeface="Arial"/>
            </a:endParaRPr>
          </a:p>
          <a:p>
            <a:pPr marL="8659" marR="3464" indent="25544"/>
            <a:r>
              <a:rPr sz="205" dirty="0">
                <a:latin typeface="Arial"/>
                <a:cs typeface="Arial"/>
              </a:rPr>
              <a:t>Non- switching</a:t>
            </a:r>
            <a:endParaRPr sz="205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3513090" y="4906394"/>
            <a:ext cx="124691" cy="94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65"/>
            <a:r>
              <a:rPr sz="205" dirty="0">
                <a:latin typeface="Arial"/>
                <a:cs typeface="Arial"/>
              </a:rPr>
              <a:t>3D7</a:t>
            </a:r>
            <a:endParaRPr sz="205">
              <a:latin typeface="Arial"/>
              <a:cs typeface="Arial"/>
            </a:endParaRPr>
          </a:p>
          <a:p>
            <a:pPr marL="8659" marR="3464" indent="13854"/>
            <a:r>
              <a:rPr sz="205" dirty="0">
                <a:latin typeface="Arial"/>
                <a:cs typeface="Arial"/>
              </a:rPr>
              <a:t>variant lab strain</a:t>
            </a:r>
            <a:endParaRPr sz="205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3822422" y="4852430"/>
            <a:ext cx="177511" cy="63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520"/>
            <a:r>
              <a:rPr sz="205" dirty="0">
                <a:latin typeface="Arial"/>
                <a:cs typeface="Arial"/>
              </a:rPr>
              <a:t>HBEC</a:t>
            </a:r>
            <a:endParaRPr sz="205">
              <a:latin typeface="Arial"/>
              <a:cs typeface="Arial"/>
            </a:endParaRPr>
          </a:p>
          <a:p>
            <a:pPr marL="8659"/>
            <a:r>
              <a:rPr sz="205" dirty="0">
                <a:latin typeface="Arial"/>
                <a:cs typeface="Arial"/>
              </a:rPr>
              <a:t>selected lines</a:t>
            </a:r>
            <a:endParaRPr sz="205"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3724259" y="4966350"/>
            <a:ext cx="148070" cy="31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205" dirty="0">
                <a:latin typeface="Arial"/>
                <a:cs typeface="Arial"/>
              </a:rPr>
              <a:t>3D7-HBEC</a:t>
            </a:r>
            <a:endParaRPr sz="205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3927664" y="4966350"/>
            <a:ext cx="151101" cy="31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205" dirty="0">
                <a:latin typeface="Arial"/>
                <a:cs typeface="Arial"/>
              </a:rPr>
              <a:t>HB3-HBEC</a:t>
            </a:r>
            <a:endParaRPr sz="205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4054503" y="4780485"/>
            <a:ext cx="173182" cy="31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205" dirty="0">
                <a:latin typeface="Arial"/>
                <a:cs typeface="Arial"/>
              </a:rPr>
              <a:t>Gametocytes</a:t>
            </a:r>
            <a:endParaRPr sz="205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3653706" y="5088951"/>
            <a:ext cx="206952" cy="31547"/>
          </a:xfrm>
          <a:prstGeom prst="rect">
            <a:avLst/>
          </a:prstGeom>
          <a:ln w="4838">
            <a:solidFill>
              <a:srgbClr val="FF319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318"/>
            <a:r>
              <a:rPr sz="205" dirty="0">
                <a:latin typeface="Arial"/>
                <a:cs typeface="Arial"/>
              </a:rPr>
              <a:t>Field isolates?</a:t>
            </a:r>
            <a:endParaRPr sz="205">
              <a:latin typeface="Arial"/>
              <a:cs typeface="Arial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3477793" y="4730361"/>
            <a:ext cx="291890" cy="13319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7" name="object 327"/>
          <p:cNvSpPr/>
          <p:nvPr/>
        </p:nvSpPr>
        <p:spPr>
          <a:xfrm>
            <a:off x="3527529" y="4738762"/>
            <a:ext cx="232497" cy="78798"/>
          </a:xfrm>
          <a:custGeom>
            <a:avLst/>
            <a:gdLst/>
            <a:ahLst/>
            <a:cxnLst/>
            <a:rect l="l" t="t" r="r" b="b"/>
            <a:pathLst>
              <a:path w="340994" h="115570">
                <a:moveTo>
                  <a:pt x="340529" y="0"/>
                </a:moveTo>
                <a:lnTo>
                  <a:pt x="0" y="115564"/>
                </a:lnTo>
              </a:path>
            </a:pathLst>
          </a:custGeom>
          <a:ln w="10885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8" name="object 328"/>
          <p:cNvSpPr/>
          <p:nvPr/>
        </p:nvSpPr>
        <p:spPr>
          <a:xfrm>
            <a:off x="3520499" y="4802245"/>
            <a:ext cx="24678" cy="21215"/>
          </a:xfrm>
          <a:custGeom>
            <a:avLst/>
            <a:gdLst/>
            <a:ahLst/>
            <a:cxnLst/>
            <a:rect l="l" t="t" r="r" b="b"/>
            <a:pathLst>
              <a:path w="36194" h="31114">
                <a:moveTo>
                  <a:pt x="25678" y="0"/>
                </a:moveTo>
                <a:lnTo>
                  <a:pt x="0" y="25957"/>
                </a:lnTo>
                <a:lnTo>
                  <a:pt x="36172" y="30924"/>
                </a:lnTo>
                <a:lnTo>
                  <a:pt x="20617" y="18961"/>
                </a:lnTo>
                <a:lnTo>
                  <a:pt x="25678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29" name="object 329"/>
          <p:cNvSpPr/>
          <p:nvPr/>
        </p:nvSpPr>
        <p:spPr>
          <a:xfrm>
            <a:off x="3531637" y="4730360"/>
            <a:ext cx="238046" cy="218208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0" name="object 330"/>
          <p:cNvSpPr/>
          <p:nvPr/>
        </p:nvSpPr>
        <p:spPr>
          <a:xfrm>
            <a:off x="3580685" y="4738764"/>
            <a:ext cx="179243" cy="161059"/>
          </a:xfrm>
          <a:custGeom>
            <a:avLst/>
            <a:gdLst/>
            <a:ahLst/>
            <a:cxnLst/>
            <a:rect l="l" t="t" r="r" b="b"/>
            <a:pathLst>
              <a:path w="262889" h="236220">
                <a:moveTo>
                  <a:pt x="262566" y="0"/>
                </a:moveTo>
                <a:lnTo>
                  <a:pt x="0" y="235617"/>
                </a:lnTo>
              </a:path>
            </a:pathLst>
          </a:custGeom>
          <a:ln w="10885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1" name="object 331"/>
          <p:cNvSpPr/>
          <p:nvPr/>
        </p:nvSpPr>
        <p:spPr>
          <a:xfrm>
            <a:off x="3575161" y="4881210"/>
            <a:ext cx="24245" cy="23380"/>
          </a:xfrm>
          <a:custGeom>
            <a:avLst/>
            <a:gdLst/>
            <a:ahLst/>
            <a:cxnLst/>
            <a:rect l="l" t="t" r="r" b="b"/>
            <a:pathLst>
              <a:path w="35559" h="34289">
                <a:moveTo>
                  <a:pt x="13399" y="0"/>
                </a:moveTo>
                <a:lnTo>
                  <a:pt x="0" y="33964"/>
                </a:lnTo>
                <a:lnTo>
                  <a:pt x="35210" y="24306"/>
                </a:lnTo>
                <a:lnTo>
                  <a:pt x="16203" y="19423"/>
                </a:lnTo>
                <a:lnTo>
                  <a:pt x="13399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2" name="object 332"/>
          <p:cNvSpPr/>
          <p:nvPr/>
        </p:nvSpPr>
        <p:spPr>
          <a:xfrm>
            <a:off x="3749846" y="4730362"/>
            <a:ext cx="204040" cy="16436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3" name="object 333"/>
          <p:cNvSpPr/>
          <p:nvPr/>
        </p:nvSpPr>
        <p:spPr>
          <a:xfrm>
            <a:off x="3759706" y="4738764"/>
            <a:ext cx="145040" cy="107373"/>
          </a:xfrm>
          <a:custGeom>
            <a:avLst/>
            <a:gdLst/>
            <a:ahLst/>
            <a:cxnLst/>
            <a:rect l="l" t="t" r="r" b="b"/>
            <a:pathLst>
              <a:path w="212725" h="157479">
                <a:moveTo>
                  <a:pt x="0" y="0"/>
                </a:moveTo>
                <a:lnTo>
                  <a:pt x="212698" y="157046"/>
                </a:lnTo>
              </a:path>
            </a:pathLst>
          </a:custGeom>
          <a:ln w="10885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4" name="object 334"/>
          <p:cNvSpPr/>
          <p:nvPr/>
        </p:nvSpPr>
        <p:spPr>
          <a:xfrm>
            <a:off x="3886173" y="4828066"/>
            <a:ext cx="24678" cy="22514"/>
          </a:xfrm>
          <a:custGeom>
            <a:avLst/>
            <a:gdLst/>
            <a:ahLst/>
            <a:cxnLst/>
            <a:rect l="l" t="t" r="r" b="b"/>
            <a:pathLst>
              <a:path w="36194" h="33020">
                <a:moveTo>
                  <a:pt x="19397" y="0"/>
                </a:moveTo>
                <a:lnTo>
                  <a:pt x="18456" y="19601"/>
                </a:lnTo>
                <a:lnTo>
                  <a:pt x="0" y="26271"/>
                </a:lnTo>
                <a:lnTo>
                  <a:pt x="35971" y="32533"/>
                </a:lnTo>
                <a:lnTo>
                  <a:pt x="19397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5" name="object 335"/>
          <p:cNvSpPr/>
          <p:nvPr/>
        </p:nvSpPr>
        <p:spPr>
          <a:xfrm>
            <a:off x="3749847" y="4730361"/>
            <a:ext cx="340066" cy="11335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6" name="object 336"/>
          <p:cNvSpPr/>
          <p:nvPr/>
        </p:nvSpPr>
        <p:spPr>
          <a:xfrm>
            <a:off x="3759708" y="4738762"/>
            <a:ext cx="281853" cy="59748"/>
          </a:xfrm>
          <a:custGeom>
            <a:avLst/>
            <a:gdLst/>
            <a:ahLst/>
            <a:cxnLst/>
            <a:rect l="l" t="t" r="r" b="b"/>
            <a:pathLst>
              <a:path w="413385" h="87629">
                <a:moveTo>
                  <a:pt x="0" y="0"/>
                </a:moveTo>
                <a:lnTo>
                  <a:pt x="413212" y="87439"/>
                </a:lnTo>
              </a:path>
            </a:pathLst>
          </a:custGeom>
          <a:ln w="10885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7" name="object 337"/>
          <p:cNvSpPr/>
          <p:nvPr/>
        </p:nvSpPr>
        <p:spPr>
          <a:xfrm>
            <a:off x="4024616" y="4784416"/>
            <a:ext cx="24245" cy="22080"/>
          </a:xfrm>
          <a:custGeom>
            <a:avLst/>
            <a:gdLst/>
            <a:ahLst/>
            <a:cxnLst/>
            <a:rect l="l" t="t" r="r" b="b"/>
            <a:pathLst>
              <a:path w="35560" h="32385">
                <a:moveTo>
                  <a:pt x="6761" y="0"/>
                </a:moveTo>
                <a:lnTo>
                  <a:pt x="14029" y="18228"/>
                </a:lnTo>
                <a:lnTo>
                  <a:pt x="0" y="31949"/>
                </a:lnTo>
                <a:lnTo>
                  <a:pt x="35330" y="22735"/>
                </a:lnTo>
                <a:lnTo>
                  <a:pt x="6761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8" name="object 338"/>
          <p:cNvSpPr/>
          <p:nvPr/>
        </p:nvSpPr>
        <p:spPr>
          <a:xfrm>
            <a:off x="3755516" y="4917396"/>
            <a:ext cx="164365" cy="9068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39" name="object 339"/>
          <p:cNvSpPr/>
          <p:nvPr/>
        </p:nvSpPr>
        <p:spPr>
          <a:xfrm>
            <a:off x="3804627" y="4926017"/>
            <a:ext cx="106074" cy="35935"/>
          </a:xfrm>
          <a:custGeom>
            <a:avLst/>
            <a:gdLst/>
            <a:ahLst/>
            <a:cxnLst/>
            <a:rect l="l" t="t" r="r" b="b"/>
            <a:pathLst>
              <a:path w="155575" h="52704">
                <a:moveTo>
                  <a:pt x="155571" y="0"/>
                </a:moveTo>
                <a:lnTo>
                  <a:pt x="0" y="52105"/>
                </a:lnTo>
              </a:path>
            </a:pathLst>
          </a:custGeom>
          <a:ln w="10885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0" name="object 340"/>
          <p:cNvSpPr/>
          <p:nvPr/>
        </p:nvSpPr>
        <p:spPr>
          <a:xfrm>
            <a:off x="3797590" y="4946273"/>
            <a:ext cx="24678" cy="21215"/>
          </a:xfrm>
          <a:custGeom>
            <a:avLst/>
            <a:gdLst/>
            <a:ahLst/>
            <a:cxnLst/>
            <a:rect l="l" t="t" r="r" b="b"/>
            <a:pathLst>
              <a:path w="36194" h="31115">
                <a:moveTo>
                  <a:pt x="25781" y="0"/>
                </a:moveTo>
                <a:lnTo>
                  <a:pt x="0" y="25854"/>
                </a:lnTo>
                <a:lnTo>
                  <a:pt x="36151" y="30966"/>
                </a:lnTo>
                <a:lnTo>
                  <a:pt x="20643" y="18940"/>
                </a:lnTo>
                <a:lnTo>
                  <a:pt x="25781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1" name="object 341"/>
          <p:cNvSpPr/>
          <p:nvPr/>
        </p:nvSpPr>
        <p:spPr>
          <a:xfrm>
            <a:off x="3900041" y="4917396"/>
            <a:ext cx="144528" cy="9068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2" name="object 342"/>
          <p:cNvSpPr/>
          <p:nvPr/>
        </p:nvSpPr>
        <p:spPr>
          <a:xfrm>
            <a:off x="3910699" y="4926018"/>
            <a:ext cx="85292" cy="35069"/>
          </a:xfrm>
          <a:custGeom>
            <a:avLst/>
            <a:gdLst/>
            <a:ahLst/>
            <a:cxnLst/>
            <a:rect l="l" t="t" r="r" b="b"/>
            <a:pathLst>
              <a:path w="125094" h="51434">
                <a:moveTo>
                  <a:pt x="0" y="0"/>
                </a:moveTo>
                <a:lnTo>
                  <a:pt x="124871" y="51418"/>
                </a:lnTo>
              </a:path>
            </a:pathLst>
          </a:custGeom>
          <a:ln w="10885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3" name="object 343"/>
          <p:cNvSpPr/>
          <p:nvPr/>
        </p:nvSpPr>
        <p:spPr>
          <a:xfrm>
            <a:off x="3977875" y="4945127"/>
            <a:ext cx="25111" cy="20782"/>
          </a:xfrm>
          <a:custGeom>
            <a:avLst/>
            <a:gdLst/>
            <a:ahLst/>
            <a:cxnLst/>
            <a:rect l="l" t="t" r="r" b="b"/>
            <a:pathLst>
              <a:path w="36830" h="30479">
                <a:moveTo>
                  <a:pt x="12434" y="0"/>
                </a:moveTo>
                <a:lnTo>
                  <a:pt x="16282" y="19243"/>
                </a:lnTo>
                <a:lnTo>
                  <a:pt x="0" y="30196"/>
                </a:lnTo>
                <a:lnTo>
                  <a:pt x="36414" y="27532"/>
                </a:lnTo>
                <a:lnTo>
                  <a:pt x="12434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4" name="object 344"/>
          <p:cNvSpPr/>
          <p:nvPr/>
        </p:nvSpPr>
        <p:spPr>
          <a:xfrm>
            <a:off x="3075382" y="4597168"/>
            <a:ext cx="82182" cy="21254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6" name="object 346"/>
          <p:cNvSpPr/>
          <p:nvPr/>
        </p:nvSpPr>
        <p:spPr>
          <a:xfrm>
            <a:off x="3200073" y="4781369"/>
            <a:ext cx="178534" cy="8218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7" name="object 347"/>
          <p:cNvSpPr/>
          <p:nvPr/>
        </p:nvSpPr>
        <p:spPr>
          <a:xfrm>
            <a:off x="3208232" y="4819941"/>
            <a:ext cx="121227" cy="866"/>
          </a:xfrm>
          <a:custGeom>
            <a:avLst/>
            <a:gdLst/>
            <a:ahLst/>
            <a:cxnLst/>
            <a:rect l="l" t="t" r="r" b="b"/>
            <a:pathLst>
              <a:path w="177800" h="1270">
                <a:moveTo>
                  <a:pt x="0" y="0"/>
                </a:moveTo>
                <a:lnTo>
                  <a:pt x="177233" y="747"/>
                </a:lnTo>
              </a:path>
            </a:pathLst>
          </a:custGeom>
          <a:ln w="10885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8" name="object 348"/>
          <p:cNvSpPr/>
          <p:nvPr/>
        </p:nvSpPr>
        <p:spPr>
          <a:xfrm>
            <a:off x="3314180" y="4809256"/>
            <a:ext cx="22514" cy="22514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137" y="0"/>
                </a:moveTo>
                <a:lnTo>
                  <a:pt x="10954" y="16374"/>
                </a:lnTo>
                <a:lnTo>
                  <a:pt x="0" y="32656"/>
                </a:lnTo>
                <a:lnTo>
                  <a:pt x="32725" y="16466"/>
                </a:lnTo>
                <a:lnTo>
                  <a:pt x="137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49" name="object 349"/>
          <p:cNvSpPr/>
          <p:nvPr/>
        </p:nvSpPr>
        <p:spPr>
          <a:xfrm>
            <a:off x="3106555" y="4863552"/>
            <a:ext cx="419414" cy="13886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0" name="object 350"/>
          <p:cNvSpPr/>
          <p:nvPr/>
        </p:nvSpPr>
        <p:spPr>
          <a:xfrm>
            <a:off x="3116229" y="4874063"/>
            <a:ext cx="359785" cy="82261"/>
          </a:xfrm>
          <a:custGeom>
            <a:avLst/>
            <a:gdLst/>
            <a:ahLst/>
            <a:cxnLst/>
            <a:rect l="l" t="t" r="r" b="b"/>
            <a:pathLst>
              <a:path w="527685" h="120650">
                <a:moveTo>
                  <a:pt x="0" y="0"/>
                </a:moveTo>
                <a:lnTo>
                  <a:pt x="527550" y="120605"/>
                </a:lnTo>
              </a:path>
            </a:pathLst>
          </a:custGeom>
          <a:ln w="10885">
            <a:solidFill>
              <a:srgbClr val="6095C9"/>
            </a:solidFill>
          </a:ln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51" name="object 351"/>
          <p:cNvSpPr/>
          <p:nvPr/>
        </p:nvSpPr>
        <p:spPr>
          <a:xfrm>
            <a:off x="3458971" y="4942130"/>
            <a:ext cx="24245" cy="22080"/>
          </a:xfrm>
          <a:custGeom>
            <a:avLst/>
            <a:gdLst/>
            <a:ahLst/>
            <a:cxnLst/>
            <a:rect l="l" t="t" r="r" b="b"/>
            <a:pathLst>
              <a:path w="35559" h="32384">
                <a:moveTo>
                  <a:pt x="7278" y="0"/>
                </a:moveTo>
                <a:lnTo>
                  <a:pt x="14250" y="18343"/>
                </a:lnTo>
                <a:lnTo>
                  <a:pt x="0" y="31836"/>
                </a:lnTo>
                <a:lnTo>
                  <a:pt x="35474" y="23196"/>
                </a:lnTo>
                <a:lnTo>
                  <a:pt x="7278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/>
          <a:lstStyle/>
          <a:p>
            <a:endParaRPr sz="1227"/>
          </a:p>
        </p:txBody>
      </p:sp>
      <p:graphicFrame>
        <p:nvGraphicFramePr>
          <p:cNvPr id="318" name="object 318"/>
          <p:cNvGraphicFramePr>
            <a:graphicFrameLocks noGrp="1"/>
          </p:cNvGraphicFramePr>
          <p:nvPr>
            <p:extLst/>
          </p:nvPr>
        </p:nvGraphicFramePr>
        <p:xfrm>
          <a:off x="3665946" y="4484281"/>
          <a:ext cx="184032" cy="4347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21">
                <a:tc gridSpan="2">
                  <a:txBody>
                    <a:bodyPr/>
                    <a:lstStyle/>
                    <a:p>
                      <a:pPr marL="71755" marR="42545" indent="-20955">
                        <a:lnSpc>
                          <a:spcPct val="100000"/>
                        </a:lnSpc>
                      </a:pPr>
                      <a:r>
                        <a:rPr sz="200" dirty="0">
                          <a:latin typeface="Arial"/>
                          <a:cs typeface="Arial"/>
                        </a:rPr>
                        <a:t>Thrombin model system</a:t>
                      </a:r>
                      <a:endParaRPr sz="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838">
                      <a:solidFill>
                        <a:srgbClr val="FF319D"/>
                      </a:solidFill>
                      <a:prstDash val="solid"/>
                    </a:lnL>
                    <a:lnR w="4838">
                      <a:solidFill>
                        <a:srgbClr val="FF319D"/>
                      </a:solidFill>
                      <a:prstDash val="solid"/>
                    </a:lnR>
                    <a:lnT w="4838">
                      <a:solidFill>
                        <a:srgbClr val="FF319D"/>
                      </a:solidFill>
                      <a:prstDash val="solid"/>
                    </a:lnT>
                    <a:lnB w="4838">
                      <a:solidFill>
                        <a:srgbClr val="FF319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72">
                <a:tc>
                  <a:txBody>
                    <a:bodyPr/>
                    <a:lstStyle/>
                    <a:p>
                      <a:endParaRPr sz="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0885">
                      <a:solidFill>
                        <a:srgbClr val="6095C9"/>
                      </a:solidFill>
                      <a:prstDash val="solid"/>
                    </a:lnR>
                    <a:lnT w="4838">
                      <a:solidFill>
                        <a:srgbClr val="FF319D"/>
                      </a:solidFill>
                      <a:prstDash val="solid"/>
                    </a:lnT>
                    <a:lnB w="4838">
                      <a:solidFill>
                        <a:srgbClr val="FF31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885">
                      <a:solidFill>
                        <a:srgbClr val="6095C9"/>
                      </a:solidFill>
                      <a:prstDash val="solid"/>
                    </a:lnL>
                    <a:lnT w="4838">
                      <a:solidFill>
                        <a:srgbClr val="FF319D"/>
                      </a:solidFill>
                      <a:prstDash val="solid"/>
                    </a:lnT>
                    <a:lnB w="4838">
                      <a:solidFill>
                        <a:srgbClr val="FF31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44">
                <a:tc gridSpan="2">
                  <a:txBody>
                    <a:bodyPr/>
                    <a:lstStyle/>
                    <a:p>
                      <a:pPr marL="80645" marR="62865" indent="-8890">
                        <a:lnSpc>
                          <a:spcPct val="100000"/>
                        </a:lnSpc>
                      </a:pPr>
                      <a:r>
                        <a:rPr sz="200" dirty="0">
                          <a:latin typeface="Arial"/>
                          <a:cs typeface="Arial"/>
                        </a:rPr>
                        <a:t>Malaria iRBCs</a:t>
                      </a:r>
                    </a:p>
                  </a:txBody>
                  <a:tcPr marL="0" marR="0" marT="0" marB="0">
                    <a:lnT w="4838">
                      <a:solidFill>
                        <a:srgbClr val="FF319D"/>
                      </a:solidFill>
                      <a:prstDash val="solid"/>
                    </a:lnT>
                    <a:lnB w="4838">
                      <a:solidFill>
                        <a:srgbClr val="FF319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5" name="object 345"/>
          <p:cNvGraphicFramePr>
            <a:graphicFrameLocks noGrp="1"/>
          </p:cNvGraphicFramePr>
          <p:nvPr>
            <p:extLst/>
          </p:nvPr>
        </p:nvGraphicFramePr>
        <p:xfrm>
          <a:off x="3022649" y="4494279"/>
          <a:ext cx="184032" cy="378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22">
                <a:tc gridSpan="2">
                  <a:txBody>
                    <a:bodyPr/>
                    <a:lstStyle/>
                    <a:p>
                      <a:pPr marL="30480" marR="21590" algn="ctr">
                        <a:lnSpc>
                          <a:spcPct val="100000"/>
                        </a:lnSpc>
                      </a:pPr>
                      <a:r>
                        <a:rPr sz="200" dirty="0">
                          <a:latin typeface="Arial"/>
                          <a:cs typeface="Arial"/>
                        </a:rPr>
                        <a:t>Bead- immobilized proteins</a:t>
                      </a:r>
                      <a:endParaRPr sz="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838">
                      <a:solidFill>
                        <a:srgbClr val="FF319D"/>
                      </a:solidFill>
                      <a:prstDash val="solid"/>
                    </a:lnL>
                    <a:lnR w="4838">
                      <a:solidFill>
                        <a:srgbClr val="FF319D"/>
                      </a:solidFill>
                      <a:prstDash val="solid"/>
                    </a:lnR>
                    <a:lnT w="4838">
                      <a:solidFill>
                        <a:srgbClr val="FF319D"/>
                      </a:solidFill>
                      <a:prstDash val="solid"/>
                    </a:lnT>
                    <a:lnB w="4838">
                      <a:solidFill>
                        <a:srgbClr val="FF319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55">
                <a:tc>
                  <a:txBody>
                    <a:bodyPr/>
                    <a:lstStyle/>
                    <a:p>
                      <a:endParaRPr sz="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0885">
                      <a:solidFill>
                        <a:srgbClr val="6095C9"/>
                      </a:solidFill>
                      <a:prstDash val="solid"/>
                    </a:lnR>
                    <a:lnT w="4838">
                      <a:solidFill>
                        <a:srgbClr val="FF319D"/>
                      </a:solidFill>
                      <a:prstDash val="solid"/>
                    </a:lnT>
                    <a:lnB w="4838">
                      <a:solidFill>
                        <a:srgbClr val="FF319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885">
                      <a:solidFill>
                        <a:srgbClr val="6095C9"/>
                      </a:solidFill>
                      <a:prstDash val="solid"/>
                    </a:lnL>
                    <a:lnT w="4838">
                      <a:solidFill>
                        <a:srgbClr val="FF319D"/>
                      </a:solidFill>
                      <a:prstDash val="solid"/>
                    </a:lnT>
                    <a:lnB w="4838">
                      <a:solidFill>
                        <a:srgbClr val="FF319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21">
                <a:tc gridSpan="2">
                  <a:txBody>
                    <a:bodyPr/>
                    <a:lstStyle/>
                    <a:p>
                      <a:pPr marL="19050" marR="10160" algn="ctr">
                        <a:lnSpc>
                          <a:spcPct val="100000"/>
                        </a:lnSpc>
                      </a:pPr>
                      <a:r>
                        <a:rPr sz="200" dirty="0">
                          <a:latin typeface="Arial"/>
                          <a:cs typeface="Arial"/>
                        </a:rPr>
                        <a:t>Recombinant CIDR or DBLγ</a:t>
                      </a:r>
                      <a:endParaRPr sz="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838">
                      <a:solidFill>
                        <a:srgbClr val="FF319D"/>
                      </a:solidFill>
                      <a:prstDash val="solid"/>
                    </a:lnL>
                    <a:lnR w="4838">
                      <a:solidFill>
                        <a:srgbClr val="FF319D"/>
                      </a:solidFill>
                      <a:prstDash val="solid"/>
                    </a:lnR>
                    <a:lnT w="4838">
                      <a:solidFill>
                        <a:srgbClr val="FF319D"/>
                      </a:solidFill>
                      <a:prstDash val="solid"/>
                    </a:lnT>
                    <a:lnB w="4838">
                      <a:solidFill>
                        <a:srgbClr val="FF319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2" name="Rectangle 351"/>
          <p:cNvSpPr/>
          <p:nvPr/>
        </p:nvSpPr>
        <p:spPr>
          <a:xfrm>
            <a:off x="82155" y="197496"/>
            <a:ext cx="5299364" cy="51435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27"/>
          </a:p>
        </p:txBody>
      </p:sp>
      <p:sp>
        <p:nvSpPr>
          <p:cNvPr id="305" name="object 232"/>
          <p:cNvSpPr txBox="1"/>
          <p:nvPr/>
        </p:nvSpPr>
        <p:spPr>
          <a:xfrm>
            <a:off x="4381237" y="4102410"/>
            <a:ext cx="547255" cy="10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82" spc="7" dirty="0">
                <a:latin typeface="Arial"/>
                <a:cs typeface="Arial"/>
              </a:rPr>
              <a:t>Malaria-iRBC</a:t>
            </a:r>
            <a:endParaRPr sz="682" dirty="0">
              <a:latin typeface="Arial"/>
              <a:cs typeface="Arial"/>
            </a:endParaRPr>
          </a:p>
        </p:txBody>
      </p:sp>
      <p:sp>
        <p:nvSpPr>
          <p:cNvPr id="355" name="object 233"/>
          <p:cNvSpPr txBox="1"/>
          <p:nvPr/>
        </p:nvSpPr>
        <p:spPr>
          <a:xfrm>
            <a:off x="4381236" y="4209616"/>
            <a:ext cx="943408" cy="326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682" spc="7" dirty="0">
                <a:latin typeface="Arial"/>
                <a:cs typeface="Arial"/>
              </a:rPr>
              <a:t>aptamers</a:t>
            </a:r>
            <a:r>
              <a:rPr sz="682" spc="3" dirty="0">
                <a:latin typeface="Arial"/>
                <a:cs typeface="Arial"/>
              </a:rPr>
              <a:t> could </a:t>
            </a:r>
            <a:r>
              <a:rPr lang="en-US" sz="682" spc="3" dirty="0">
                <a:latin typeface="Arial"/>
                <a:cs typeface="Arial"/>
              </a:rPr>
              <a:t/>
            </a:r>
            <a:br>
              <a:rPr lang="en-US" sz="682" spc="3" dirty="0">
                <a:latin typeface="Arial"/>
                <a:cs typeface="Arial"/>
              </a:rPr>
            </a:br>
            <a:r>
              <a:rPr sz="682" spc="3" dirty="0">
                <a:latin typeface="Arial"/>
                <a:cs typeface="Arial"/>
              </a:rPr>
              <a:t>enable</a:t>
            </a:r>
            <a:r>
              <a:rPr sz="682" spc="3" dirty="0">
                <a:latin typeface="Arial"/>
                <a:cs typeface="Arial"/>
              </a:rPr>
              <a:t>:</a:t>
            </a:r>
            <a:endParaRPr sz="682" dirty="0">
              <a:latin typeface="Arial"/>
              <a:cs typeface="Arial"/>
            </a:endParaRPr>
          </a:p>
          <a:p>
            <a:pPr marL="68405" indent="-59746">
              <a:spcBef>
                <a:spcPts val="457"/>
              </a:spcBef>
              <a:buFont typeface="Arial"/>
              <a:buChar char="•"/>
              <a:tabLst>
                <a:tab pos="68838" algn="l"/>
              </a:tabLst>
            </a:pPr>
            <a:r>
              <a:rPr sz="341" spc="10" dirty="0">
                <a:latin typeface="Arial"/>
                <a:cs typeface="Arial"/>
              </a:rPr>
              <a:t>Imaging</a:t>
            </a:r>
            <a:r>
              <a:rPr sz="341" spc="3" dirty="0">
                <a:latin typeface="Arial"/>
                <a:cs typeface="Arial"/>
              </a:rPr>
              <a:t> </a:t>
            </a:r>
            <a:r>
              <a:rPr sz="341" spc="7" dirty="0">
                <a:latin typeface="Arial"/>
                <a:cs typeface="Arial"/>
              </a:rPr>
              <a:t>of</a:t>
            </a:r>
            <a:r>
              <a:rPr sz="341" spc="3" dirty="0">
                <a:latin typeface="Arial"/>
                <a:cs typeface="Arial"/>
              </a:rPr>
              <a:t> </a:t>
            </a:r>
            <a:r>
              <a:rPr sz="341" spc="10" dirty="0">
                <a:latin typeface="Arial"/>
                <a:cs typeface="Arial"/>
              </a:rPr>
              <a:t>sequestered</a:t>
            </a:r>
            <a:r>
              <a:rPr sz="341" spc="3" dirty="0">
                <a:latin typeface="Arial"/>
                <a:cs typeface="Arial"/>
              </a:rPr>
              <a:t> </a:t>
            </a:r>
            <a:r>
              <a:rPr sz="341" spc="10" dirty="0">
                <a:latin typeface="Arial"/>
                <a:cs typeface="Arial"/>
              </a:rPr>
              <a:t>iRBCs.</a:t>
            </a:r>
            <a:endParaRPr sz="341" dirty="0">
              <a:latin typeface="Arial"/>
              <a:cs typeface="Arial"/>
            </a:endParaRPr>
          </a:p>
        </p:txBody>
      </p:sp>
      <p:sp>
        <p:nvSpPr>
          <p:cNvPr id="356" name="object 234"/>
          <p:cNvSpPr txBox="1"/>
          <p:nvPr/>
        </p:nvSpPr>
        <p:spPr>
          <a:xfrm>
            <a:off x="4386888" y="4584614"/>
            <a:ext cx="721735" cy="113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405" marR="3464" indent="-59746">
              <a:lnSpc>
                <a:spcPct val="107900"/>
              </a:lnSpc>
              <a:buFont typeface="Arial"/>
              <a:buChar char="•"/>
              <a:tabLst>
                <a:tab pos="68838" algn="l"/>
              </a:tabLst>
            </a:pPr>
            <a:r>
              <a:rPr sz="341" spc="7" dirty="0">
                <a:latin typeface="Arial"/>
                <a:cs typeface="Arial"/>
              </a:rPr>
              <a:t>Disruption</a:t>
            </a:r>
            <a:r>
              <a:rPr sz="341" spc="3" dirty="0">
                <a:latin typeface="Arial"/>
                <a:cs typeface="Arial"/>
              </a:rPr>
              <a:t> </a:t>
            </a:r>
            <a:r>
              <a:rPr sz="341" spc="7" dirty="0">
                <a:latin typeface="Arial"/>
                <a:cs typeface="Arial"/>
              </a:rPr>
              <a:t>of</a:t>
            </a:r>
            <a:r>
              <a:rPr sz="341" spc="3" dirty="0">
                <a:latin typeface="Arial"/>
                <a:cs typeface="Arial"/>
              </a:rPr>
              <a:t> </a:t>
            </a:r>
            <a:r>
              <a:rPr sz="341" spc="10" dirty="0">
                <a:latin typeface="Arial"/>
                <a:cs typeface="Arial"/>
              </a:rPr>
              <a:t>host-iRBC</a:t>
            </a:r>
            <a:r>
              <a:rPr sz="341" spc="3" dirty="0">
                <a:latin typeface="Arial"/>
                <a:cs typeface="Arial"/>
              </a:rPr>
              <a:t> </a:t>
            </a:r>
            <a:r>
              <a:rPr sz="341" spc="7" dirty="0">
                <a:latin typeface="Arial"/>
                <a:cs typeface="Arial"/>
              </a:rPr>
              <a:t>binding interactions.</a:t>
            </a:r>
            <a:endParaRPr sz="341">
              <a:latin typeface="Arial"/>
              <a:cs typeface="Arial"/>
            </a:endParaRPr>
          </a:p>
        </p:txBody>
      </p:sp>
      <p:sp>
        <p:nvSpPr>
          <p:cNvPr id="357" name="object 235"/>
          <p:cNvSpPr txBox="1"/>
          <p:nvPr/>
        </p:nvSpPr>
        <p:spPr>
          <a:xfrm>
            <a:off x="4386886" y="4751198"/>
            <a:ext cx="577994" cy="113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72" marR="3464" indent="-59313">
              <a:lnSpc>
                <a:spcPct val="107900"/>
              </a:lnSpc>
              <a:buFont typeface="Arial"/>
              <a:buChar char="•"/>
              <a:tabLst>
                <a:tab pos="68838" algn="l"/>
              </a:tabLst>
            </a:pPr>
            <a:r>
              <a:rPr sz="341" spc="10" dirty="0">
                <a:latin typeface="Arial"/>
                <a:cs typeface="Arial"/>
              </a:rPr>
              <a:t>Proteomics</a:t>
            </a:r>
            <a:r>
              <a:rPr sz="341" spc="3" dirty="0">
                <a:latin typeface="Arial"/>
                <a:cs typeface="Arial"/>
              </a:rPr>
              <a:t> </a:t>
            </a:r>
            <a:r>
              <a:rPr sz="341" spc="7" dirty="0">
                <a:latin typeface="Arial"/>
                <a:cs typeface="Arial"/>
              </a:rPr>
              <a:t>identification of</a:t>
            </a:r>
            <a:r>
              <a:rPr sz="341" spc="3" dirty="0">
                <a:latin typeface="Arial"/>
                <a:cs typeface="Arial"/>
              </a:rPr>
              <a:t> </a:t>
            </a:r>
            <a:r>
              <a:rPr sz="341" spc="7" dirty="0">
                <a:latin typeface="Arial"/>
                <a:cs typeface="Arial"/>
              </a:rPr>
              <a:t>surface</a:t>
            </a:r>
            <a:r>
              <a:rPr sz="341" spc="3" dirty="0">
                <a:latin typeface="Arial"/>
                <a:cs typeface="Arial"/>
              </a:rPr>
              <a:t> </a:t>
            </a:r>
            <a:r>
              <a:rPr sz="341" spc="7" dirty="0">
                <a:latin typeface="Arial"/>
                <a:cs typeface="Arial"/>
              </a:rPr>
              <a:t>antigens.</a:t>
            </a:r>
            <a:endParaRPr sz="341">
              <a:latin typeface="Arial"/>
              <a:cs typeface="Arial"/>
            </a:endParaRPr>
          </a:p>
        </p:txBody>
      </p:sp>
      <p:sp>
        <p:nvSpPr>
          <p:cNvPr id="358" name="object 236"/>
          <p:cNvSpPr txBox="1"/>
          <p:nvPr/>
        </p:nvSpPr>
        <p:spPr>
          <a:xfrm>
            <a:off x="4386885" y="4917785"/>
            <a:ext cx="745688" cy="10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405" indent="-59746">
              <a:buFont typeface="Arial"/>
              <a:buChar char="•"/>
              <a:tabLst>
                <a:tab pos="68838" algn="l"/>
              </a:tabLst>
            </a:pPr>
            <a:r>
              <a:rPr sz="341" spc="7" dirty="0">
                <a:latin typeface="Arial"/>
                <a:cs typeface="Arial"/>
              </a:rPr>
              <a:t>Determination</a:t>
            </a:r>
            <a:r>
              <a:rPr sz="341" spc="3" dirty="0">
                <a:latin typeface="Arial"/>
                <a:cs typeface="Arial"/>
              </a:rPr>
              <a:t> </a:t>
            </a:r>
            <a:r>
              <a:rPr sz="341" spc="7" dirty="0">
                <a:latin typeface="Arial"/>
                <a:cs typeface="Arial"/>
              </a:rPr>
              <a:t>of</a:t>
            </a:r>
            <a:r>
              <a:rPr lang="en-US" sz="341" dirty="0">
                <a:latin typeface="Arial"/>
                <a:cs typeface="Arial"/>
              </a:rPr>
              <a:t> </a:t>
            </a:r>
            <a:r>
              <a:rPr lang="en-US" sz="341" spc="10" dirty="0">
                <a:latin typeface="Arial"/>
                <a:cs typeface="Arial"/>
              </a:rPr>
              <a:t>number of</a:t>
            </a:r>
            <a:r>
              <a:rPr sz="341" spc="3" dirty="0">
                <a:latin typeface="Arial"/>
                <a:cs typeface="Arial"/>
              </a:rPr>
              <a:t> </a:t>
            </a:r>
            <a:r>
              <a:rPr sz="341" spc="7" dirty="0">
                <a:latin typeface="Arial"/>
                <a:cs typeface="Arial"/>
              </a:rPr>
              <a:t>parasite surface proteins.</a:t>
            </a:r>
            <a:endParaRPr sz="341" dirty="0">
              <a:latin typeface="Arial"/>
              <a:cs typeface="Arial"/>
            </a:endParaRPr>
          </a:p>
        </p:txBody>
      </p:sp>
      <p:sp>
        <p:nvSpPr>
          <p:cNvPr id="360" name="object 222"/>
          <p:cNvSpPr txBox="1"/>
          <p:nvPr/>
        </p:nvSpPr>
        <p:spPr>
          <a:xfrm>
            <a:off x="212301" y="4578995"/>
            <a:ext cx="1200150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 indent="108669" algn="ctr">
              <a:lnSpc>
                <a:spcPct val="106300"/>
              </a:lnSpc>
            </a:pPr>
            <a:r>
              <a:rPr sz="341" spc="10" dirty="0">
                <a:latin typeface="Calibri"/>
                <a:cs typeface="Calibri"/>
              </a:rPr>
              <a:t>A</a:t>
            </a:r>
            <a:r>
              <a:rPr sz="341" spc="7" dirty="0">
                <a:latin typeface="Calibri"/>
                <a:cs typeface="Calibri"/>
              </a:rPr>
              <a:t>p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ame</a:t>
            </a:r>
            <a:r>
              <a:rPr sz="341" spc="-7" dirty="0">
                <a:latin typeface="Calibri"/>
                <a:cs typeface="Calibri"/>
              </a:rPr>
              <a:t>r</a:t>
            </a:r>
            <a:r>
              <a:rPr sz="341" spc="-68" dirty="0">
                <a:latin typeface="Calibri"/>
                <a:cs typeface="Calibri"/>
              </a:rPr>
              <a:t>-­‐</a:t>
            </a:r>
            <a:r>
              <a:rPr sz="341" spc="10" dirty="0">
                <a:latin typeface="Calibri"/>
                <a:cs typeface="Calibri"/>
              </a:rPr>
              <a:t>bound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cells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washed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with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the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mic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oﬂuidic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d</a:t>
            </a:r>
            <a:r>
              <a:rPr sz="341" spc="7" dirty="0">
                <a:latin typeface="Calibri"/>
                <a:cs typeface="Calibri"/>
              </a:rPr>
              <a:t>evice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e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7" dirty="0">
                <a:latin typeface="Calibri"/>
                <a:cs typeface="Calibri"/>
              </a:rPr>
              <a:t>ain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oo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-7" dirty="0">
                <a:latin typeface="Calibri"/>
                <a:cs typeface="Calibri"/>
              </a:rPr>
              <a:t>f</a:t>
            </a:r>
            <a:r>
              <a:rPr sz="341" spc="7" dirty="0">
                <a:latin typeface="Calibri"/>
                <a:cs typeface="Calibri"/>
              </a:rPr>
              <a:t>e</a:t>
            </a:r>
            <a:r>
              <a:rPr sz="341" spc="14" dirty="0">
                <a:latin typeface="Calibri"/>
                <a:cs typeface="Calibri"/>
              </a:rPr>
              <a:t>w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ap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ame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s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o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be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di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ectly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d</a:t>
            </a:r>
            <a:r>
              <a:rPr sz="341" spc="7" dirty="0">
                <a:latin typeface="Calibri"/>
                <a:cs typeface="Calibri"/>
              </a:rPr>
              <a:t>e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7" dirty="0">
                <a:latin typeface="Calibri"/>
                <a:cs typeface="Calibri"/>
              </a:rPr>
              <a:t>ec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by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-3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adioac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7" dirty="0">
                <a:latin typeface="Calibri"/>
                <a:cs typeface="Calibri"/>
              </a:rPr>
              <a:t>vity</a:t>
            </a:r>
            <a:r>
              <a:rPr sz="341" spc="3" dirty="0">
                <a:latin typeface="Calibri"/>
                <a:cs typeface="Calibri"/>
              </a:rPr>
              <a:t> (</a:t>
            </a:r>
            <a:r>
              <a:rPr sz="341" i="1" spc="7" dirty="0">
                <a:latin typeface="Calibri"/>
                <a:cs typeface="Calibri"/>
              </a:rPr>
              <a:t>circles</a:t>
            </a:r>
            <a:r>
              <a:rPr sz="341" spc="3" dirty="0">
                <a:latin typeface="Calibri"/>
                <a:cs typeface="Calibri"/>
              </a:rPr>
              <a:t>) </a:t>
            </a:r>
            <a:r>
              <a:rPr sz="341" spc="7" dirty="0">
                <a:latin typeface="Calibri"/>
                <a:cs typeface="Calibri"/>
              </a:rPr>
              <a:t>but</a:t>
            </a:r>
            <a:r>
              <a:rPr sz="341" spc="3" dirty="0">
                <a:latin typeface="Calibri"/>
                <a:cs typeface="Calibri"/>
              </a:rPr>
              <a:t> c</a:t>
            </a:r>
            <a:r>
              <a:rPr sz="341" spc="10" dirty="0">
                <a:latin typeface="Calibri"/>
                <a:cs typeface="Calibri"/>
              </a:rPr>
              <a:t>an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be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quan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10" dirty="0">
                <a:latin typeface="Calibri"/>
                <a:cs typeface="Calibri"/>
              </a:rPr>
              <a:t>ﬁed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by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q</a:t>
            </a:r>
            <a:r>
              <a:rPr sz="341" spc="7" dirty="0">
                <a:latin typeface="Calibri"/>
                <a:cs typeface="Calibri"/>
              </a:rPr>
              <a:t>P</a:t>
            </a:r>
            <a:r>
              <a:rPr sz="341" spc="10" dirty="0">
                <a:latin typeface="Calibri"/>
                <a:cs typeface="Calibri"/>
              </a:rPr>
              <a:t>CR</a:t>
            </a:r>
            <a:r>
              <a:rPr sz="341" spc="3" dirty="0">
                <a:latin typeface="Calibri"/>
                <a:cs typeface="Calibri"/>
              </a:rPr>
              <a:t> (</a:t>
            </a:r>
            <a:r>
              <a:rPr sz="341" i="1" spc="7" dirty="0">
                <a:latin typeface="Calibri"/>
                <a:cs typeface="Calibri"/>
              </a:rPr>
              <a:t>bars</a:t>
            </a:r>
            <a:r>
              <a:rPr sz="341" dirty="0">
                <a:latin typeface="Calibri"/>
                <a:cs typeface="Calibri"/>
              </a:rPr>
              <a:t>).</a:t>
            </a:r>
          </a:p>
        </p:txBody>
      </p:sp>
      <p:sp>
        <p:nvSpPr>
          <p:cNvPr id="361" name="object 224"/>
          <p:cNvSpPr txBox="1"/>
          <p:nvPr/>
        </p:nvSpPr>
        <p:spPr>
          <a:xfrm>
            <a:off x="1633659" y="4594880"/>
            <a:ext cx="86634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 algn="ctr">
              <a:lnSpc>
                <a:spcPct val="106300"/>
              </a:lnSpc>
            </a:pPr>
            <a:r>
              <a:rPr sz="341" dirty="0">
                <a:latin typeface="Calibri"/>
                <a:cs typeface="Calibri"/>
              </a:rPr>
              <a:t>F</a:t>
            </a:r>
            <a:r>
              <a:rPr sz="341" spc="7" dirty="0">
                <a:latin typeface="Calibri"/>
                <a:cs typeface="Calibri"/>
              </a:rPr>
              <a:t>or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7" dirty="0">
                <a:latin typeface="Calibri"/>
                <a:cs typeface="Calibri"/>
              </a:rPr>
              <a:t>a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3" dirty="0">
                <a:latin typeface="Calibri"/>
                <a:cs typeface="Calibri"/>
              </a:rPr>
              <a:t>ge</a:t>
            </a:r>
            <a:r>
              <a:rPr sz="341" spc="7" dirty="0">
                <a:latin typeface="Calibri"/>
                <a:cs typeface="Calibri"/>
              </a:rPr>
              <a:t>ts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on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the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blood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cell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sur</a:t>
            </a:r>
            <a:r>
              <a:rPr sz="341" spc="-7" dirty="0">
                <a:latin typeface="Calibri"/>
                <a:cs typeface="Calibri"/>
              </a:rPr>
              <a:t>f</a:t>
            </a:r>
            <a:r>
              <a:rPr sz="341" spc="7" dirty="0">
                <a:latin typeface="Calibri"/>
                <a:cs typeface="Calibri"/>
              </a:rPr>
              <a:t>ace, ﬂuo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escent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d</a:t>
            </a:r>
            <a:r>
              <a:rPr sz="341" spc="7" dirty="0">
                <a:latin typeface="Calibri"/>
                <a:cs typeface="Calibri"/>
              </a:rPr>
              <a:t>e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7" dirty="0">
                <a:latin typeface="Calibri"/>
                <a:cs typeface="Calibri"/>
              </a:rPr>
              <a:t>ec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10" dirty="0">
                <a:latin typeface="Calibri"/>
                <a:cs typeface="Calibri"/>
              </a:rPr>
              <a:t>on</a:t>
            </a:r>
            <a:r>
              <a:rPr sz="341" spc="3" dirty="0">
                <a:latin typeface="Calibri"/>
                <a:cs typeface="Calibri"/>
              </a:rPr>
              <a:t> is 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dirty="0">
                <a:latin typeface="Calibri"/>
                <a:cs typeface="Calibri"/>
              </a:rPr>
              <a:t>s</a:t>
            </a:r>
            <a:r>
              <a:rPr sz="341" spc="7" dirty="0">
                <a:latin typeface="Calibri"/>
                <a:cs typeface="Calibri"/>
              </a:rPr>
              <a:t>tric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o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cells p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esen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10" dirty="0">
                <a:latin typeface="Calibri"/>
                <a:cs typeface="Calibri"/>
              </a:rPr>
              <a:t>ng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mo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than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10</a:t>
            </a:r>
            <a:r>
              <a:rPr sz="358" baseline="23809" dirty="0">
                <a:latin typeface="Calibri"/>
                <a:cs typeface="Calibri"/>
              </a:rPr>
              <a:t>6</a:t>
            </a:r>
            <a:r>
              <a:rPr sz="341" spc="-37" dirty="0">
                <a:latin typeface="Calibri"/>
                <a:cs typeface="Calibri"/>
              </a:rPr>
              <a:t>-­‐10</a:t>
            </a:r>
            <a:r>
              <a:rPr sz="358" baseline="23809" dirty="0">
                <a:latin typeface="Calibri"/>
                <a:cs typeface="Calibri"/>
              </a:rPr>
              <a:t>7 </a:t>
            </a:r>
            <a:r>
              <a:rPr sz="358" spc="-41" baseline="23809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mol</a:t>
            </a:r>
            <a:r>
              <a:rPr sz="341" spc="7" dirty="0">
                <a:latin typeface="Calibri"/>
                <a:cs typeface="Calibri"/>
              </a:rPr>
              <a:t>ecules</a:t>
            </a:r>
            <a:r>
              <a:rPr sz="341" dirty="0">
                <a:latin typeface="Calibri"/>
                <a:cs typeface="Calibri"/>
              </a:rPr>
              <a:t>/</a:t>
            </a:r>
            <a:r>
              <a:rPr sz="341" spc="7" dirty="0">
                <a:latin typeface="Calibri"/>
                <a:cs typeface="Calibri"/>
              </a:rPr>
              <a:t>c</a:t>
            </a:r>
            <a:r>
              <a:rPr sz="341" dirty="0">
                <a:latin typeface="Calibri"/>
                <a:cs typeface="Calibri"/>
              </a:rPr>
              <a:t>ell.</a:t>
            </a:r>
          </a:p>
        </p:txBody>
      </p:sp>
      <p:sp>
        <p:nvSpPr>
          <p:cNvPr id="362" name="object 239"/>
          <p:cNvSpPr txBox="1"/>
          <p:nvPr/>
        </p:nvSpPr>
        <p:spPr>
          <a:xfrm>
            <a:off x="4279380" y="2338255"/>
            <a:ext cx="816552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 algn="ctr">
              <a:lnSpc>
                <a:spcPct val="106300"/>
              </a:lnSpc>
            </a:pPr>
            <a:r>
              <a:rPr sz="341" b="1" spc="7" dirty="0">
                <a:latin typeface="Calibri"/>
                <a:cs typeface="Calibri"/>
              </a:rPr>
              <a:t>Digi</a:t>
            </a:r>
            <a:r>
              <a:rPr sz="341" b="1" dirty="0">
                <a:latin typeface="Calibri"/>
                <a:cs typeface="Calibri"/>
              </a:rPr>
              <a:t>t</a:t>
            </a:r>
            <a:r>
              <a:rPr sz="341" b="1" spc="7" dirty="0">
                <a:latin typeface="Calibri"/>
                <a:cs typeface="Calibri"/>
              </a:rPr>
              <a:t>al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0" dirty="0">
                <a:latin typeface="Calibri"/>
                <a:cs typeface="Calibri"/>
              </a:rPr>
              <a:t>PCR</a:t>
            </a:r>
            <a:r>
              <a:rPr sz="341" b="1" spc="3" dirty="0">
                <a:latin typeface="Calibri"/>
                <a:cs typeface="Calibri"/>
              </a:rPr>
              <a:t> all</a:t>
            </a:r>
            <a:r>
              <a:rPr sz="341" b="1" spc="7" dirty="0">
                <a:latin typeface="Calibri"/>
                <a:cs typeface="Calibri"/>
              </a:rPr>
              <a:t>ows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-3" dirty="0">
                <a:latin typeface="Calibri"/>
                <a:cs typeface="Calibri"/>
              </a:rPr>
              <a:t>f</a:t>
            </a:r>
            <a:r>
              <a:rPr sz="341" b="1" spc="7" dirty="0">
                <a:latin typeface="Calibri"/>
                <a:cs typeface="Calibri"/>
              </a:rPr>
              <a:t>or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ampliﬁ</a:t>
            </a:r>
            <a:r>
              <a:rPr sz="341" b="1" spc="3" dirty="0">
                <a:latin typeface="Calibri"/>
                <a:cs typeface="Calibri"/>
              </a:rPr>
              <a:t>c</a:t>
            </a:r>
            <a:r>
              <a:rPr sz="341" b="1" spc="7" dirty="0">
                <a:latin typeface="Calibri"/>
                <a:cs typeface="Calibri"/>
              </a:rPr>
              <a:t>a</a:t>
            </a:r>
            <a:r>
              <a:rPr sz="341" b="1" spc="37" dirty="0">
                <a:latin typeface="Calibri"/>
                <a:cs typeface="Calibri"/>
              </a:rPr>
              <a:t>0</a:t>
            </a:r>
            <a:r>
              <a:rPr sz="341" b="1" spc="10" dirty="0">
                <a:latin typeface="Calibri"/>
                <a:cs typeface="Calibri"/>
              </a:rPr>
              <a:t>on</a:t>
            </a:r>
            <a:r>
              <a:rPr sz="341" b="1" spc="-68" dirty="0">
                <a:latin typeface="Calibri"/>
                <a:cs typeface="Calibri"/>
              </a:rPr>
              <a:t>-­‐</a:t>
            </a:r>
            <a:r>
              <a:rPr sz="341" b="1" spc="7" dirty="0">
                <a:latin typeface="Calibri"/>
                <a:cs typeface="Calibri"/>
              </a:rPr>
              <a:t>based de</a:t>
            </a:r>
            <a:r>
              <a:rPr sz="341" b="1" dirty="0">
                <a:latin typeface="Calibri"/>
                <a:cs typeface="Calibri"/>
              </a:rPr>
              <a:t>t</a:t>
            </a:r>
            <a:r>
              <a:rPr sz="341" b="1" spc="7" dirty="0">
                <a:latin typeface="Calibri"/>
                <a:cs typeface="Calibri"/>
              </a:rPr>
              <a:t>ec</a:t>
            </a:r>
            <a:r>
              <a:rPr sz="341" b="1" spc="37" dirty="0">
                <a:latin typeface="Calibri"/>
                <a:cs typeface="Calibri"/>
              </a:rPr>
              <a:t>0</a:t>
            </a:r>
            <a:r>
              <a:rPr sz="341" b="1" spc="10" dirty="0">
                <a:latin typeface="Calibri"/>
                <a:cs typeface="Calibri"/>
              </a:rPr>
              <a:t>on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of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0" dirty="0">
                <a:latin typeface="Calibri"/>
                <a:cs typeface="Calibri"/>
              </a:rPr>
              <a:t>&lt;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0" dirty="0">
                <a:latin typeface="Calibri"/>
                <a:cs typeface="Calibri"/>
              </a:rPr>
              <a:t>10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spc="3" dirty="0">
                <a:latin typeface="Calibri"/>
                <a:cs typeface="Calibri"/>
              </a:rPr>
              <a:t>cov</a:t>
            </a:r>
            <a:r>
              <a:rPr sz="341" b="1" spc="10" dirty="0">
                <a:latin typeface="Calibri"/>
                <a:cs typeface="Calibri"/>
              </a:rPr>
              <a:t>e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10" dirty="0">
                <a:latin typeface="Calibri"/>
                <a:cs typeface="Calibri"/>
              </a:rPr>
              <a:t>ed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ap</a:t>
            </a:r>
            <a:r>
              <a:rPr sz="341" b="1" dirty="0">
                <a:latin typeface="Calibri"/>
                <a:cs typeface="Calibri"/>
              </a:rPr>
              <a:t>t</a:t>
            </a:r>
            <a:r>
              <a:rPr sz="341" b="1" spc="10" dirty="0">
                <a:latin typeface="Calibri"/>
                <a:cs typeface="Calibri"/>
              </a:rPr>
              <a:t>ame</a:t>
            </a:r>
            <a:r>
              <a:rPr sz="341" b="1" dirty="0">
                <a:latin typeface="Calibri"/>
                <a:cs typeface="Calibri"/>
              </a:rPr>
              <a:t>r</a:t>
            </a:r>
            <a:r>
              <a:rPr sz="341" b="1" spc="7" dirty="0">
                <a:latin typeface="Calibri"/>
                <a:cs typeface="Calibri"/>
              </a:rPr>
              <a:t>s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0" dirty="0">
                <a:latin typeface="Calibri"/>
                <a:cs typeface="Calibri"/>
              </a:rPr>
              <a:t>and</a:t>
            </a:r>
            <a:r>
              <a:rPr sz="341" b="1" spc="3" dirty="0">
                <a:latin typeface="Calibri"/>
                <a:cs typeface="Calibri"/>
              </a:rPr>
              <a:t> is </a:t>
            </a:r>
            <a:r>
              <a:rPr sz="341" b="1" spc="7" dirty="0">
                <a:latin typeface="Calibri"/>
                <a:cs typeface="Calibri"/>
              </a:rPr>
              <a:t>not</a:t>
            </a:r>
            <a:r>
              <a:rPr sz="341" b="1" spc="3" dirty="0">
                <a:latin typeface="Calibri"/>
                <a:cs typeface="Calibri"/>
              </a:rPr>
              <a:t> i</a:t>
            </a:r>
            <a:r>
              <a:rPr sz="341" b="1" spc="7" dirty="0">
                <a:latin typeface="Calibri"/>
                <a:cs typeface="Calibri"/>
              </a:rPr>
              <a:t>n</a:t>
            </a:r>
            <a:r>
              <a:rPr sz="341" b="1" spc="10" dirty="0">
                <a:latin typeface="Calibri"/>
                <a:cs typeface="Calibri"/>
              </a:rPr>
              <a:t>ﬂuenced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by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10" dirty="0">
                <a:latin typeface="Calibri"/>
                <a:cs typeface="Calibri"/>
              </a:rPr>
              <a:t>PCR</a:t>
            </a:r>
            <a:r>
              <a:rPr sz="341" b="1" spc="3" dirty="0">
                <a:latin typeface="Calibri"/>
                <a:cs typeface="Calibri"/>
              </a:rPr>
              <a:t> </a:t>
            </a:r>
            <a:r>
              <a:rPr sz="341" b="1" spc="7" dirty="0">
                <a:latin typeface="Calibri"/>
                <a:cs typeface="Calibri"/>
              </a:rPr>
              <a:t>bias.</a:t>
            </a:r>
            <a:endParaRPr sz="341" dirty="0">
              <a:latin typeface="Calibri"/>
              <a:cs typeface="Calibri"/>
            </a:endParaRPr>
          </a:p>
        </p:txBody>
      </p:sp>
      <p:sp>
        <p:nvSpPr>
          <p:cNvPr id="363" name="object 199"/>
          <p:cNvSpPr txBox="1"/>
          <p:nvPr/>
        </p:nvSpPr>
        <p:spPr>
          <a:xfrm>
            <a:off x="2850770" y="3857602"/>
            <a:ext cx="1286308" cy="120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>
              <a:lnSpc>
                <a:spcPct val="108800"/>
              </a:lnSpc>
            </a:pPr>
            <a:r>
              <a:rPr sz="239" spc="7" dirty="0">
                <a:latin typeface="Arial"/>
                <a:cs typeface="Arial"/>
              </a:rPr>
              <a:t>Binding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kinetics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are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shown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for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library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pools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from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each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round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of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selection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(above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i="1" spc="3" dirty="0">
                <a:latin typeface="Arial"/>
                <a:cs typeface="Arial"/>
              </a:rPr>
              <a:t>left) </a:t>
            </a:r>
            <a:r>
              <a:rPr sz="239" spc="7" dirty="0">
                <a:latin typeface="Arial"/>
                <a:cs typeface="Arial"/>
              </a:rPr>
              <a:t>as well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as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detailed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analysis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of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one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high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a</a:t>
            </a:r>
            <a:r>
              <a:rPr sz="239" spc="-3" dirty="0">
                <a:latin typeface="Arial"/>
                <a:cs typeface="Arial"/>
              </a:rPr>
              <a:t>f</a:t>
            </a:r>
            <a:r>
              <a:rPr sz="239" spc="3" dirty="0">
                <a:latin typeface="Arial"/>
                <a:cs typeface="Arial"/>
              </a:rPr>
              <a:t>finity </a:t>
            </a:r>
            <a:r>
              <a:rPr sz="239" spc="7" dirty="0">
                <a:latin typeface="Arial"/>
                <a:cs typeface="Arial"/>
              </a:rPr>
              <a:t>clone,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b="1" spc="7" dirty="0">
                <a:latin typeface="Arial"/>
                <a:cs typeface="Arial"/>
              </a:rPr>
              <a:t>5-12</a:t>
            </a:r>
            <a:r>
              <a:rPr sz="239" b="1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(above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i="1" spc="7" dirty="0">
                <a:latin typeface="Arial"/>
                <a:cs typeface="Arial"/>
              </a:rPr>
              <a:t>right).</a:t>
            </a:r>
            <a:r>
              <a:rPr sz="239" i="1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The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conserved sequence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motif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and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mfold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secondary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structure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prediction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for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b="1" spc="7" dirty="0">
                <a:latin typeface="Arial"/>
                <a:cs typeface="Arial"/>
              </a:rPr>
              <a:t>5-12</a:t>
            </a:r>
            <a:r>
              <a:rPr sz="239" b="1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are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shown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i="1" spc="7" dirty="0">
                <a:latin typeface="Arial"/>
                <a:cs typeface="Arial"/>
              </a:rPr>
              <a:t>(below)</a:t>
            </a:r>
            <a:r>
              <a:rPr sz="239" spc="3" dirty="0">
                <a:latin typeface="Arial"/>
                <a:cs typeface="Arial"/>
              </a:rPr>
              <a:t>.</a:t>
            </a:r>
            <a:endParaRPr sz="239" dirty="0">
              <a:latin typeface="Arial"/>
              <a:cs typeface="Arial"/>
            </a:endParaRPr>
          </a:p>
        </p:txBody>
      </p:sp>
      <p:sp>
        <p:nvSpPr>
          <p:cNvPr id="364" name="object 189"/>
          <p:cNvSpPr txBox="1"/>
          <p:nvPr/>
        </p:nvSpPr>
        <p:spPr>
          <a:xfrm>
            <a:off x="2819814" y="3095801"/>
            <a:ext cx="1498889" cy="3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239" spc="7" dirty="0">
                <a:latin typeface="Arial"/>
                <a:cs typeface="Arial"/>
              </a:rPr>
              <a:t>Partition </a:t>
            </a:r>
            <a:r>
              <a:rPr sz="239" spc="10" dirty="0">
                <a:latin typeface="Arial"/>
                <a:cs typeface="Arial"/>
              </a:rPr>
              <a:t> E</a:t>
            </a:r>
            <a:r>
              <a:rPr sz="239" spc="-3" dirty="0">
                <a:latin typeface="Arial"/>
                <a:cs typeface="Arial"/>
              </a:rPr>
              <a:t>f</a:t>
            </a:r>
            <a:r>
              <a:rPr sz="239" spc="7" dirty="0">
                <a:latin typeface="Arial"/>
                <a:cs typeface="Arial"/>
              </a:rPr>
              <a:t>ficiency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(PE)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is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the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metric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used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to</a:t>
            </a:r>
            <a:r>
              <a:rPr sz="239" dirty="0">
                <a:latin typeface="Arial"/>
                <a:cs typeface="Arial"/>
              </a:rPr>
              <a:t>     </a:t>
            </a:r>
            <a:r>
              <a:rPr sz="239" spc="20" dirty="0">
                <a:latin typeface="Arial"/>
                <a:cs typeface="Arial"/>
              </a:rPr>
              <a:t> </a:t>
            </a:r>
            <a:r>
              <a:rPr sz="358" spc="10" baseline="7936" dirty="0">
                <a:latin typeface="Arial"/>
                <a:cs typeface="Arial"/>
              </a:rPr>
              <a:t>Using biased aptamer</a:t>
            </a:r>
            <a:r>
              <a:rPr sz="358" spc="5" baseline="7936" dirty="0">
                <a:latin typeface="Arial"/>
                <a:cs typeface="Arial"/>
              </a:rPr>
              <a:t> </a:t>
            </a:r>
            <a:r>
              <a:rPr sz="358" spc="10" baseline="7936" dirty="0">
                <a:latin typeface="Arial"/>
                <a:cs typeface="Arial"/>
              </a:rPr>
              <a:t>libraries</a:t>
            </a:r>
            <a:r>
              <a:rPr sz="358" spc="5" baseline="7936" dirty="0">
                <a:latin typeface="Arial"/>
                <a:cs typeface="Arial"/>
              </a:rPr>
              <a:t> </a:t>
            </a:r>
            <a:r>
              <a:rPr sz="358" spc="10" baseline="7936" dirty="0">
                <a:latin typeface="Arial"/>
                <a:cs typeface="Arial"/>
              </a:rPr>
              <a:t>consisting of</a:t>
            </a:r>
            <a:r>
              <a:rPr sz="358" spc="5" baseline="7936" dirty="0">
                <a:latin typeface="Arial"/>
                <a:cs typeface="Arial"/>
              </a:rPr>
              <a:t> </a:t>
            </a:r>
            <a:r>
              <a:rPr sz="358" spc="15" baseline="7936" dirty="0">
                <a:latin typeface="Arial"/>
                <a:cs typeface="Arial"/>
              </a:rPr>
              <a:t>99%</a:t>
            </a:r>
            <a:endParaRPr sz="358" baseline="7936">
              <a:latin typeface="Arial"/>
              <a:cs typeface="Arial"/>
            </a:endParaRPr>
          </a:p>
        </p:txBody>
      </p:sp>
      <p:sp>
        <p:nvSpPr>
          <p:cNvPr id="365" name="object 190"/>
          <p:cNvSpPr txBox="1"/>
          <p:nvPr/>
        </p:nvSpPr>
        <p:spPr>
          <a:xfrm>
            <a:off x="2819814" y="3135386"/>
            <a:ext cx="1498889" cy="3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>
              <a:tabLst>
                <a:tab pos="775834" algn="l"/>
              </a:tabLst>
            </a:pPr>
            <a:r>
              <a:rPr sz="239" spc="7" dirty="0">
                <a:latin typeface="Arial"/>
                <a:cs typeface="Arial"/>
              </a:rPr>
              <a:t>evaluate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method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stringency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and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is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defined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as</a:t>
            </a:r>
            <a:r>
              <a:rPr sz="239" dirty="0">
                <a:latin typeface="Arial"/>
                <a:cs typeface="Arial"/>
              </a:rPr>
              <a:t>	</a:t>
            </a:r>
            <a:r>
              <a:rPr sz="358" spc="5" baseline="7936" dirty="0">
                <a:latin typeface="Arial"/>
                <a:cs typeface="Arial"/>
              </a:rPr>
              <a:t>(</a:t>
            </a:r>
            <a:r>
              <a:rPr sz="358" i="1" spc="5" baseline="7936" dirty="0">
                <a:latin typeface="Arial"/>
                <a:cs typeface="Arial"/>
              </a:rPr>
              <a:t>left</a:t>
            </a:r>
            <a:r>
              <a:rPr sz="358" i="1" baseline="7936" dirty="0">
                <a:latin typeface="Arial"/>
                <a:cs typeface="Arial"/>
              </a:rPr>
              <a:t>   </a:t>
            </a:r>
            <a:r>
              <a:rPr sz="358" i="1" spc="-35" baseline="7936" dirty="0">
                <a:latin typeface="Arial"/>
                <a:cs typeface="Arial"/>
              </a:rPr>
              <a:t> </a:t>
            </a:r>
            <a:r>
              <a:rPr sz="358" i="1" spc="10" baseline="7936" dirty="0">
                <a:latin typeface="Arial"/>
                <a:cs typeface="Arial"/>
              </a:rPr>
              <a:t>bars</a:t>
            </a:r>
            <a:r>
              <a:rPr sz="358" spc="5" baseline="7936" dirty="0">
                <a:latin typeface="Arial"/>
                <a:cs typeface="Arial"/>
              </a:rPr>
              <a:t>)</a:t>
            </a:r>
            <a:r>
              <a:rPr sz="358" baseline="7936" dirty="0">
                <a:latin typeface="Arial"/>
                <a:cs typeface="Arial"/>
              </a:rPr>
              <a:t>   </a:t>
            </a:r>
            <a:r>
              <a:rPr sz="358" spc="-35" baseline="7936" dirty="0">
                <a:latin typeface="Arial"/>
                <a:cs typeface="Arial"/>
              </a:rPr>
              <a:t> </a:t>
            </a:r>
            <a:r>
              <a:rPr sz="358" spc="10" baseline="7936" dirty="0">
                <a:latin typeface="Arial"/>
                <a:cs typeface="Arial"/>
              </a:rPr>
              <a:t>or</a:t>
            </a:r>
            <a:r>
              <a:rPr sz="358" baseline="7936" dirty="0">
                <a:latin typeface="Arial"/>
                <a:cs typeface="Arial"/>
              </a:rPr>
              <a:t>   </a:t>
            </a:r>
            <a:r>
              <a:rPr sz="358" spc="-35" baseline="7936" dirty="0">
                <a:latin typeface="Arial"/>
                <a:cs typeface="Arial"/>
              </a:rPr>
              <a:t> </a:t>
            </a:r>
            <a:r>
              <a:rPr sz="358" spc="15" baseline="7936" dirty="0">
                <a:latin typeface="Arial"/>
                <a:cs typeface="Arial"/>
              </a:rPr>
              <a:t>90%</a:t>
            </a:r>
            <a:r>
              <a:rPr sz="358" baseline="7936" dirty="0">
                <a:latin typeface="Arial"/>
                <a:cs typeface="Arial"/>
              </a:rPr>
              <a:t>   </a:t>
            </a:r>
            <a:r>
              <a:rPr sz="358" spc="-35" baseline="7936" dirty="0">
                <a:latin typeface="Arial"/>
                <a:cs typeface="Arial"/>
              </a:rPr>
              <a:t> </a:t>
            </a:r>
            <a:r>
              <a:rPr sz="358" spc="5" baseline="7936" dirty="0">
                <a:latin typeface="Arial"/>
                <a:cs typeface="Arial"/>
              </a:rPr>
              <a:t>(</a:t>
            </a:r>
            <a:r>
              <a:rPr sz="358" i="1" spc="10" baseline="7936" dirty="0">
                <a:latin typeface="Arial"/>
                <a:cs typeface="Arial"/>
              </a:rPr>
              <a:t>right</a:t>
            </a:r>
            <a:r>
              <a:rPr sz="358" i="1" baseline="7936" dirty="0">
                <a:latin typeface="Arial"/>
                <a:cs typeface="Arial"/>
              </a:rPr>
              <a:t>   </a:t>
            </a:r>
            <a:r>
              <a:rPr sz="358" i="1" spc="-35" baseline="7936" dirty="0">
                <a:latin typeface="Arial"/>
                <a:cs typeface="Arial"/>
              </a:rPr>
              <a:t> </a:t>
            </a:r>
            <a:r>
              <a:rPr sz="358" i="1" spc="10" baseline="7936" dirty="0">
                <a:latin typeface="Arial"/>
                <a:cs typeface="Arial"/>
              </a:rPr>
              <a:t>bars</a:t>
            </a:r>
            <a:r>
              <a:rPr sz="358" spc="5" baseline="7936" dirty="0">
                <a:latin typeface="Arial"/>
                <a:cs typeface="Arial"/>
              </a:rPr>
              <a:t>)</a:t>
            </a:r>
            <a:r>
              <a:rPr sz="358" baseline="7936" dirty="0">
                <a:latin typeface="Arial"/>
                <a:cs typeface="Arial"/>
              </a:rPr>
              <a:t>   </a:t>
            </a:r>
            <a:r>
              <a:rPr sz="358" spc="-35" baseline="7936" dirty="0">
                <a:latin typeface="Arial"/>
                <a:cs typeface="Arial"/>
              </a:rPr>
              <a:t> </a:t>
            </a:r>
            <a:r>
              <a:rPr sz="358" spc="10" baseline="7936" dirty="0">
                <a:latin typeface="Arial"/>
                <a:cs typeface="Arial"/>
              </a:rPr>
              <a:t>scrambled</a:t>
            </a:r>
            <a:endParaRPr sz="358" baseline="7936">
              <a:latin typeface="Arial"/>
              <a:cs typeface="Arial"/>
            </a:endParaRPr>
          </a:p>
        </p:txBody>
      </p:sp>
      <p:sp>
        <p:nvSpPr>
          <p:cNvPr id="366" name="object 191"/>
          <p:cNvSpPr txBox="1"/>
          <p:nvPr/>
        </p:nvSpPr>
        <p:spPr>
          <a:xfrm>
            <a:off x="2819814" y="3174971"/>
            <a:ext cx="1498889" cy="3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239" spc="10" dirty="0">
                <a:latin typeface="Arial"/>
                <a:cs typeface="Arial"/>
              </a:rPr>
              <a:t>PE  =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#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Input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molecules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</a:t>
            </a:r>
            <a:r>
              <a:rPr sz="239" spc="3" dirty="0">
                <a:latin typeface="Arial"/>
                <a:cs typeface="Arial"/>
              </a:rPr>
              <a:t>/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#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Outlet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molecules</a:t>
            </a:r>
            <a:r>
              <a:rPr sz="239" dirty="0">
                <a:latin typeface="Arial"/>
                <a:cs typeface="Arial"/>
              </a:rPr>
              <a:t>     </a:t>
            </a:r>
            <a:r>
              <a:rPr sz="239" spc="20" dirty="0">
                <a:latin typeface="Arial"/>
                <a:cs typeface="Arial"/>
              </a:rPr>
              <a:t> </a:t>
            </a:r>
            <a:r>
              <a:rPr sz="358" spc="15" baseline="7936" dirty="0">
                <a:latin typeface="Arial"/>
                <a:cs typeface="Arial"/>
              </a:rPr>
              <a:t>aptame</a:t>
            </a:r>
            <a:r>
              <a:rPr sz="358" spc="-20" baseline="7936" dirty="0">
                <a:latin typeface="Arial"/>
                <a:cs typeface="Arial"/>
              </a:rPr>
              <a:t>r</a:t>
            </a:r>
            <a:r>
              <a:rPr sz="358" spc="5" baseline="7936" dirty="0">
                <a:latin typeface="Arial"/>
                <a:cs typeface="Arial"/>
              </a:rPr>
              <a:t>,</a:t>
            </a:r>
            <a:r>
              <a:rPr sz="358" baseline="7936" dirty="0">
                <a:latin typeface="Arial"/>
                <a:cs typeface="Arial"/>
              </a:rPr>
              <a:t> </a:t>
            </a:r>
            <a:r>
              <a:rPr sz="358" spc="-25" baseline="7936" dirty="0">
                <a:latin typeface="Arial"/>
                <a:cs typeface="Arial"/>
              </a:rPr>
              <a:t> </a:t>
            </a:r>
            <a:r>
              <a:rPr sz="358" spc="15" baseline="7936" dirty="0">
                <a:latin typeface="Arial"/>
                <a:cs typeface="Arial"/>
              </a:rPr>
              <a:t>we</a:t>
            </a:r>
            <a:r>
              <a:rPr sz="358" baseline="7936" dirty="0">
                <a:latin typeface="Arial"/>
                <a:cs typeface="Arial"/>
              </a:rPr>
              <a:t> </a:t>
            </a:r>
            <a:r>
              <a:rPr sz="358" spc="-25" baseline="7936" dirty="0">
                <a:latin typeface="Arial"/>
                <a:cs typeface="Arial"/>
              </a:rPr>
              <a:t> </a:t>
            </a:r>
            <a:r>
              <a:rPr sz="358" spc="10" baseline="7936" dirty="0">
                <a:latin typeface="Arial"/>
                <a:cs typeface="Arial"/>
              </a:rPr>
              <a:t>demonstrate</a:t>
            </a:r>
            <a:r>
              <a:rPr sz="358" baseline="7936" dirty="0">
                <a:latin typeface="Arial"/>
                <a:cs typeface="Arial"/>
              </a:rPr>
              <a:t> </a:t>
            </a:r>
            <a:r>
              <a:rPr sz="358" spc="-25" baseline="7936" dirty="0">
                <a:latin typeface="Arial"/>
                <a:cs typeface="Arial"/>
              </a:rPr>
              <a:t> </a:t>
            </a:r>
            <a:r>
              <a:rPr sz="358" spc="10" baseline="7936" dirty="0">
                <a:latin typeface="Arial"/>
                <a:cs typeface="Arial"/>
              </a:rPr>
              <a:t>the</a:t>
            </a:r>
            <a:r>
              <a:rPr sz="358" baseline="7936" dirty="0">
                <a:latin typeface="Arial"/>
                <a:cs typeface="Arial"/>
              </a:rPr>
              <a:t> </a:t>
            </a:r>
            <a:r>
              <a:rPr sz="358" spc="-25" baseline="7936" dirty="0">
                <a:latin typeface="Arial"/>
                <a:cs typeface="Arial"/>
              </a:rPr>
              <a:t> </a:t>
            </a:r>
            <a:r>
              <a:rPr sz="358" spc="10" baseline="7936" dirty="0">
                <a:latin typeface="Arial"/>
                <a:cs typeface="Arial"/>
              </a:rPr>
              <a:t>device</a:t>
            </a:r>
            <a:r>
              <a:rPr sz="358" baseline="7936" dirty="0">
                <a:latin typeface="Arial"/>
                <a:cs typeface="Arial"/>
              </a:rPr>
              <a:t> </a:t>
            </a:r>
            <a:r>
              <a:rPr sz="358" spc="-25" baseline="7936" dirty="0">
                <a:latin typeface="Arial"/>
                <a:cs typeface="Arial"/>
              </a:rPr>
              <a:t> </a:t>
            </a:r>
            <a:r>
              <a:rPr sz="358" spc="10" baseline="7936" dirty="0">
                <a:latin typeface="Arial"/>
                <a:cs typeface="Arial"/>
              </a:rPr>
              <a:t>is</a:t>
            </a:r>
            <a:r>
              <a:rPr sz="358" baseline="7936" dirty="0">
                <a:latin typeface="Arial"/>
                <a:cs typeface="Arial"/>
              </a:rPr>
              <a:t> </a:t>
            </a:r>
            <a:r>
              <a:rPr sz="358" spc="-25" baseline="7936" dirty="0">
                <a:latin typeface="Arial"/>
                <a:cs typeface="Arial"/>
              </a:rPr>
              <a:t> </a:t>
            </a:r>
            <a:r>
              <a:rPr sz="358" spc="10" baseline="7936" dirty="0">
                <a:latin typeface="Arial"/>
                <a:cs typeface="Arial"/>
              </a:rPr>
              <a:t>able</a:t>
            </a:r>
            <a:r>
              <a:rPr sz="358" baseline="7936" dirty="0">
                <a:latin typeface="Arial"/>
                <a:cs typeface="Arial"/>
              </a:rPr>
              <a:t> </a:t>
            </a:r>
            <a:r>
              <a:rPr sz="358" spc="-25" baseline="7936" dirty="0">
                <a:latin typeface="Arial"/>
                <a:cs typeface="Arial"/>
              </a:rPr>
              <a:t> </a:t>
            </a:r>
            <a:r>
              <a:rPr sz="358" spc="10" baseline="7936" dirty="0">
                <a:latin typeface="Arial"/>
                <a:cs typeface="Arial"/>
              </a:rPr>
              <a:t>to</a:t>
            </a:r>
            <a:endParaRPr sz="358" baseline="7936" dirty="0">
              <a:latin typeface="Arial"/>
              <a:cs typeface="Arial"/>
            </a:endParaRPr>
          </a:p>
        </p:txBody>
      </p:sp>
      <p:sp>
        <p:nvSpPr>
          <p:cNvPr id="367" name="object 192"/>
          <p:cNvSpPr txBox="1"/>
          <p:nvPr/>
        </p:nvSpPr>
        <p:spPr>
          <a:xfrm>
            <a:off x="2819812" y="3219728"/>
            <a:ext cx="674110" cy="3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239" spc="7" dirty="0">
                <a:latin typeface="Arial"/>
                <a:cs typeface="Arial"/>
              </a:rPr>
              <a:t>using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a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nonbinding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aptamer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pool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dirty="0">
                <a:latin typeface="Arial"/>
                <a:cs typeface="Arial"/>
              </a:rPr>
              <a:t>(</a:t>
            </a:r>
            <a:r>
              <a:rPr sz="239" i="1" spc="7" dirty="0">
                <a:latin typeface="Arial"/>
                <a:cs typeface="Arial"/>
              </a:rPr>
              <a:t>right</a:t>
            </a:r>
            <a:r>
              <a:rPr sz="239" i="1" spc="3" dirty="0">
                <a:latin typeface="Arial"/>
                <a:cs typeface="Arial"/>
              </a:rPr>
              <a:t> </a:t>
            </a:r>
            <a:r>
              <a:rPr sz="239" i="1" spc="7" dirty="0">
                <a:latin typeface="Arial"/>
                <a:cs typeface="Arial"/>
              </a:rPr>
              <a:t>bars</a:t>
            </a:r>
            <a:r>
              <a:rPr sz="239" spc="3" dirty="0">
                <a:latin typeface="Arial"/>
                <a:cs typeface="Arial"/>
              </a:rPr>
              <a:t>).</a:t>
            </a:r>
            <a:endParaRPr sz="239">
              <a:latin typeface="Arial"/>
              <a:cs typeface="Arial"/>
            </a:endParaRPr>
          </a:p>
        </p:txBody>
      </p:sp>
      <p:sp>
        <p:nvSpPr>
          <p:cNvPr id="368" name="object 195"/>
          <p:cNvSpPr txBox="1"/>
          <p:nvPr/>
        </p:nvSpPr>
        <p:spPr>
          <a:xfrm>
            <a:off x="3587500" y="3203562"/>
            <a:ext cx="731693" cy="80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>
              <a:lnSpc>
                <a:spcPct val="108800"/>
              </a:lnSpc>
            </a:pPr>
            <a:r>
              <a:rPr sz="239" spc="7" dirty="0">
                <a:latin typeface="Arial"/>
                <a:cs typeface="Arial"/>
              </a:rPr>
              <a:t>preferentially </a:t>
            </a:r>
            <a:r>
              <a:rPr sz="239" spc="-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enrich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-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for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-3" dirty="0">
                <a:latin typeface="Arial"/>
                <a:cs typeface="Arial"/>
              </a:rPr>
              <a:t> </a:t>
            </a:r>
            <a:r>
              <a:rPr sz="239" i="1" spc="3" dirty="0">
                <a:latin typeface="Arial"/>
                <a:cs typeface="Arial"/>
              </a:rPr>
              <a:t>t</a:t>
            </a:r>
            <a:r>
              <a:rPr sz="239" spc="10" dirty="0">
                <a:latin typeface="Arial"/>
                <a:cs typeface="Arial"/>
              </a:rPr>
              <a:t>RBC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-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binding</a:t>
            </a:r>
            <a:r>
              <a:rPr sz="239" dirty="0">
                <a:latin typeface="Arial"/>
                <a:cs typeface="Arial"/>
              </a:rPr>
              <a:t> </a:t>
            </a:r>
            <a:r>
              <a:rPr sz="239" spc="-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thrombin aptame</a:t>
            </a:r>
            <a:r>
              <a:rPr sz="239" spc="-14" dirty="0">
                <a:latin typeface="Arial"/>
                <a:cs typeface="Arial"/>
              </a:rPr>
              <a:t>r</a:t>
            </a:r>
            <a:r>
              <a:rPr sz="239" spc="3" dirty="0">
                <a:latin typeface="Arial"/>
                <a:cs typeface="Arial"/>
              </a:rPr>
              <a:t>.</a:t>
            </a:r>
            <a:endParaRPr sz="239" dirty="0">
              <a:latin typeface="Arial"/>
              <a:cs typeface="Arial"/>
            </a:endParaRPr>
          </a:p>
        </p:txBody>
      </p:sp>
      <p:sp>
        <p:nvSpPr>
          <p:cNvPr id="369" name="object 184"/>
          <p:cNvSpPr txBox="1"/>
          <p:nvPr/>
        </p:nvSpPr>
        <p:spPr>
          <a:xfrm>
            <a:off x="4279169" y="3761174"/>
            <a:ext cx="829452" cy="222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0052"/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10</a:t>
            </a:r>
            <a:r>
              <a:rPr sz="153" spc="10" baseline="37037" dirty="0">
                <a:solidFill>
                  <a:srgbClr val="020303"/>
                </a:solidFill>
                <a:latin typeface="Arial"/>
                <a:cs typeface="Arial"/>
              </a:rPr>
              <a:t>1             </a:t>
            </a:r>
            <a:r>
              <a:rPr sz="153" spc="-5" baseline="37037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10</a:t>
            </a:r>
            <a:r>
              <a:rPr sz="153" spc="10" baseline="37037" dirty="0">
                <a:solidFill>
                  <a:srgbClr val="020303"/>
                </a:solidFill>
                <a:latin typeface="Arial"/>
                <a:cs typeface="Arial"/>
              </a:rPr>
              <a:t>2</a:t>
            </a:r>
            <a:r>
              <a:rPr sz="153" baseline="37037" dirty="0">
                <a:solidFill>
                  <a:srgbClr val="020303"/>
                </a:solidFill>
                <a:latin typeface="Arial"/>
                <a:cs typeface="Arial"/>
              </a:rPr>
              <a:t>               </a:t>
            </a:r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10</a:t>
            </a:r>
            <a:r>
              <a:rPr sz="153" spc="10" baseline="37037" dirty="0">
                <a:solidFill>
                  <a:srgbClr val="020303"/>
                </a:solidFill>
                <a:latin typeface="Arial"/>
                <a:cs typeface="Arial"/>
              </a:rPr>
              <a:t>3</a:t>
            </a:r>
            <a:r>
              <a:rPr sz="153" baseline="37037" dirty="0">
                <a:solidFill>
                  <a:srgbClr val="020303"/>
                </a:solidFill>
                <a:latin typeface="Arial"/>
                <a:cs typeface="Arial"/>
              </a:rPr>
              <a:t>             </a:t>
            </a:r>
            <a:r>
              <a:rPr sz="153" spc="-15" baseline="37037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10</a:t>
            </a:r>
            <a:r>
              <a:rPr sz="153" spc="10" baseline="37037" dirty="0">
                <a:solidFill>
                  <a:srgbClr val="020303"/>
                </a:solidFill>
                <a:latin typeface="Arial"/>
                <a:cs typeface="Arial"/>
              </a:rPr>
              <a:t>4</a:t>
            </a:r>
            <a:r>
              <a:rPr sz="153" baseline="37037" dirty="0">
                <a:solidFill>
                  <a:srgbClr val="020303"/>
                </a:solidFill>
                <a:latin typeface="Arial"/>
                <a:cs typeface="Arial"/>
              </a:rPr>
              <a:t>  </a:t>
            </a:r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10</a:t>
            </a:r>
            <a:r>
              <a:rPr sz="153" spc="10" baseline="37037" dirty="0">
                <a:solidFill>
                  <a:srgbClr val="020303"/>
                </a:solidFill>
                <a:latin typeface="Arial"/>
                <a:cs typeface="Arial"/>
              </a:rPr>
              <a:t>1</a:t>
            </a:r>
            <a:r>
              <a:rPr sz="153" baseline="37037" dirty="0">
                <a:solidFill>
                  <a:srgbClr val="020303"/>
                </a:solidFill>
                <a:latin typeface="Arial"/>
                <a:cs typeface="Arial"/>
              </a:rPr>
              <a:t>             </a:t>
            </a:r>
            <a:r>
              <a:rPr sz="153" spc="-5" baseline="37037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10</a:t>
            </a:r>
            <a:r>
              <a:rPr sz="153" spc="10" baseline="37037" dirty="0">
                <a:solidFill>
                  <a:srgbClr val="020303"/>
                </a:solidFill>
                <a:latin typeface="Arial"/>
                <a:cs typeface="Arial"/>
              </a:rPr>
              <a:t>2</a:t>
            </a:r>
            <a:r>
              <a:rPr sz="153" baseline="37037" dirty="0">
                <a:solidFill>
                  <a:srgbClr val="020303"/>
                </a:solidFill>
                <a:latin typeface="Arial"/>
                <a:cs typeface="Arial"/>
              </a:rPr>
              <a:t>               </a:t>
            </a:r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10</a:t>
            </a:r>
            <a:r>
              <a:rPr sz="153" spc="10" baseline="37037" dirty="0">
                <a:solidFill>
                  <a:srgbClr val="020303"/>
                </a:solidFill>
                <a:latin typeface="Arial"/>
                <a:cs typeface="Arial"/>
              </a:rPr>
              <a:t>3</a:t>
            </a:r>
            <a:r>
              <a:rPr sz="153" baseline="37037" dirty="0">
                <a:solidFill>
                  <a:srgbClr val="020303"/>
                </a:solidFill>
                <a:latin typeface="Arial"/>
                <a:cs typeface="Arial"/>
              </a:rPr>
              <a:t>             </a:t>
            </a:r>
            <a:r>
              <a:rPr sz="153" spc="-15" baseline="37037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70" spc="3" dirty="0">
                <a:solidFill>
                  <a:srgbClr val="020303"/>
                </a:solidFill>
                <a:latin typeface="Arial"/>
                <a:cs typeface="Arial"/>
              </a:rPr>
              <a:t>10</a:t>
            </a:r>
            <a:r>
              <a:rPr sz="153" spc="10" baseline="37037" dirty="0">
                <a:solidFill>
                  <a:srgbClr val="020303"/>
                </a:solidFill>
                <a:latin typeface="Arial"/>
                <a:cs typeface="Arial"/>
              </a:rPr>
              <a:t>4</a:t>
            </a:r>
            <a:endParaRPr sz="153" baseline="37037" dirty="0">
              <a:latin typeface="Arial"/>
              <a:cs typeface="Arial"/>
            </a:endParaRPr>
          </a:p>
          <a:p>
            <a:pPr marR="90485" algn="ctr">
              <a:spcBef>
                <a:spcPts val="85"/>
              </a:spcBef>
            </a:pPr>
            <a:r>
              <a:rPr sz="239" spc="-3" dirty="0">
                <a:solidFill>
                  <a:srgbClr val="020303"/>
                </a:solidFill>
                <a:latin typeface="Arial"/>
                <a:cs typeface="Arial"/>
              </a:rPr>
              <a:t>Fluorescent Signal (RFU)</a:t>
            </a:r>
            <a:endParaRPr sz="239" dirty="0">
              <a:latin typeface="Arial"/>
              <a:cs typeface="Arial"/>
            </a:endParaRPr>
          </a:p>
          <a:p>
            <a:pPr>
              <a:spcBef>
                <a:spcPts val="9"/>
              </a:spcBef>
            </a:pPr>
            <a:endParaRPr sz="170" dirty="0">
              <a:latin typeface="Times New Roman"/>
              <a:cs typeface="Times New Roman"/>
            </a:endParaRPr>
          </a:p>
          <a:p>
            <a:pPr marL="10824" marR="3464" indent="7793">
              <a:lnSpc>
                <a:spcPct val="108800"/>
              </a:lnSpc>
            </a:pPr>
            <a:r>
              <a:rPr sz="239" b="1" spc="7" dirty="0">
                <a:latin typeface="Arial"/>
                <a:cs typeface="Arial"/>
              </a:rPr>
              <a:t>5-12</a:t>
            </a:r>
            <a:r>
              <a:rPr sz="239" b="1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an</a:t>
            </a:r>
            <a:r>
              <a:rPr sz="239" spc="10" dirty="0">
                <a:latin typeface="Arial"/>
                <a:cs typeface="Arial"/>
              </a:rPr>
              <a:t>d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b="1" spc="-10" dirty="0">
                <a:latin typeface="Arial"/>
                <a:cs typeface="Arial"/>
              </a:rPr>
              <a:t>T</a:t>
            </a:r>
            <a:r>
              <a:rPr sz="239" b="1" spc="7" dirty="0">
                <a:latin typeface="Arial"/>
                <a:cs typeface="Arial"/>
              </a:rPr>
              <a:t>oggle-25</a:t>
            </a:r>
            <a:r>
              <a:rPr sz="239" b="1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show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preferential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binding to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i="1" spc="3" dirty="0">
                <a:latin typeface="Arial"/>
                <a:cs typeface="Arial"/>
              </a:rPr>
              <a:t>t</a:t>
            </a:r>
            <a:r>
              <a:rPr sz="239" spc="10" dirty="0">
                <a:latin typeface="Arial"/>
                <a:cs typeface="Arial"/>
              </a:rPr>
              <a:t>RBCs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over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i="1" spc="7" dirty="0">
                <a:latin typeface="Arial"/>
                <a:cs typeface="Arial"/>
              </a:rPr>
              <a:t>s</a:t>
            </a:r>
            <a:r>
              <a:rPr sz="239" spc="10" dirty="0">
                <a:latin typeface="Arial"/>
                <a:cs typeface="Arial"/>
              </a:rPr>
              <a:t>RBC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whereas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b="1" i="1" spc="7" dirty="0">
                <a:latin typeface="Arial"/>
                <a:cs typeface="Arial"/>
              </a:rPr>
              <a:t>scr</a:t>
            </a:r>
            <a:r>
              <a:rPr sz="239" b="1" spc="-10" dirty="0">
                <a:latin typeface="Arial"/>
                <a:cs typeface="Arial"/>
              </a:rPr>
              <a:t>T</a:t>
            </a:r>
            <a:r>
              <a:rPr sz="239" b="1" spc="7" dirty="0">
                <a:latin typeface="Arial"/>
                <a:cs typeface="Arial"/>
              </a:rPr>
              <a:t>oggle-25</a:t>
            </a:r>
            <a:r>
              <a:rPr sz="239" b="1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and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the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fluorescent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b="1" spc="10" dirty="0">
                <a:latin typeface="Arial"/>
                <a:cs typeface="Arial"/>
              </a:rPr>
              <a:t>Capture</a:t>
            </a:r>
            <a:r>
              <a:rPr sz="239" b="1" spc="3" dirty="0">
                <a:latin typeface="Arial"/>
                <a:cs typeface="Arial"/>
              </a:rPr>
              <a:t> </a:t>
            </a:r>
            <a:r>
              <a:rPr sz="239" b="1" spc="7" dirty="0">
                <a:latin typeface="Arial"/>
                <a:cs typeface="Arial"/>
              </a:rPr>
              <a:t>Oligo</a:t>
            </a:r>
            <a:r>
              <a:rPr sz="239" b="1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showed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no</a:t>
            </a:r>
            <a:r>
              <a:rPr lang="en-US" sz="239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binding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dirty="0">
                <a:latin typeface="Arial"/>
                <a:cs typeface="Arial"/>
              </a:rPr>
              <a:t>(</a:t>
            </a:r>
            <a:r>
              <a:rPr sz="239" i="1" spc="7" dirty="0">
                <a:latin typeface="Arial"/>
                <a:cs typeface="Arial"/>
              </a:rPr>
              <a:t>above).</a:t>
            </a:r>
            <a:endParaRPr sz="239" dirty="0">
              <a:latin typeface="Arial"/>
              <a:cs typeface="Arial"/>
            </a:endParaRPr>
          </a:p>
        </p:txBody>
      </p:sp>
      <p:sp>
        <p:nvSpPr>
          <p:cNvPr id="370" name="object 216"/>
          <p:cNvSpPr txBox="1"/>
          <p:nvPr/>
        </p:nvSpPr>
        <p:spPr>
          <a:xfrm>
            <a:off x="1781783" y="1844294"/>
            <a:ext cx="767628" cy="5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341" spc="7" dirty="0">
                <a:latin typeface="Calibri"/>
                <a:cs typeface="Calibri"/>
              </a:rPr>
              <a:t>Immobili</a:t>
            </a:r>
            <a:r>
              <a:rPr sz="341" spc="-3" dirty="0">
                <a:latin typeface="Calibri"/>
                <a:cs typeface="Calibri"/>
              </a:rPr>
              <a:t>z</a:t>
            </a:r>
            <a:r>
              <a:rPr sz="341" spc="10" dirty="0">
                <a:latin typeface="Calibri"/>
                <a:cs typeface="Calibri"/>
              </a:rPr>
              <a:t>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pa</a:t>
            </a:r>
            <a:r>
              <a:rPr sz="341" spc="-3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asi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adhesion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p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o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7" dirty="0">
                <a:latin typeface="Calibri"/>
                <a:cs typeface="Calibri"/>
              </a:rPr>
              <a:t>eins:</a:t>
            </a:r>
            <a:endParaRPr sz="341" dirty="0">
              <a:latin typeface="Calibri"/>
              <a:cs typeface="Calibri"/>
            </a:endParaRPr>
          </a:p>
        </p:txBody>
      </p:sp>
      <p:sp>
        <p:nvSpPr>
          <p:cNvPr id="371" name="object 217"/>
          <p:cNvSpPr txBox="1"/>
          <p:nvPr/>
        </p:nvSpPr>
        <p:spPr>
          <a:xfrm>
            <a:off x="359797" y="1205300"/>
            <a:ext cx="1182832" cy="113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580" marR="3464" indent="-162354">
              <a:lnSpc>
                <a:spcPct val="107900"/>
              </a:lnSpc>
            </a:pPr>
            <a:r>
              <a:rPr sz="341" spc="7" dirty="0">
                <a:latin typeface="Calibri"/>
                <a:cs typeface="Calibri"/>
              </a:rPr>
              <a:t>Malari</a:t>
            </a:r>
            <a:r>
              <a:rPr sz="341" spc="-51" dirty="0">
                <a:latin typeface="Calibri"/>
                <a:cs typeface="Calibri"/>
              </a:rPr>
              <a:t>a-­‐</a:t>
            </a:r>
            <a:r>
              <a:rPr sz="341" spc="3" dirty="0">
                <a:latin typeface="Calibri"/>
                <a:cs typeface="Calibri"/>
              </a:rPr>
              <a:t>i</a:t>
            </a:r>
            <a:r>
              <a:rPr sz="341" spc="7" dirty="0">
                <a:latin typeface="Calibri"/>
                <a:cs typeface="Calibri"/>
              </a:rPr>
              <a:t>n</a:t>
            </a:r>
            <a:r>
              <a:rPr sz="341" spc="-7" dirty="0">
                <a:latin typeface="Calibri"/>
                <a:cs typeface="Calibri"/>
              </a:rPr>
              <a:t>f</a:t>
            </a:r>
            <a:r>
              <a:rPr sz="341" spc="7" dirty="0">
                <a:latin typeface="Calibri"/>
                <a:cs typeface="Calibri"/>
              </a:rPr>
              <a:t>ec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blood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cells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(iRBC)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bind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o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ho</a:t>
            </a:r>
            <a:r>
              <a:rPr sz="341" dirty="0">
                <a:latin typeface="Calibri"/>
                <a:cs typeface="Calibri"/>
              </a:rPr>
              <a:t>s</a:t>
            </a:r>
            <a:r>
              <a:rPr sz="341" spc="7" dirty="0">
                <a:latin typeface="Calibri"/>
                <a:cs typeface="Calibri"/>
              </a:rPr>
              <a:t>t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endothelia th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ough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speciﬁc</a:t>
            </a:r>
            <a:r>
              <a:rPr sz="341" spc="3" dirty="0">
                <a:latin typeface="Calibri"/>
                <a:cs typeface="Calibri"/>
              </a:rPr>
              <a:t> li</a:t>
            </a:r>
            <a:r>
              <a:rPr sz="341" dirty="0">
                <a:latin typeface="Calibri"/>
                <a:cs typeface="Calibri"/>
              </a:rPr>
              <a:t>g</a:t>
            </a:r>
            <a:r>
              <a:rPr sz="341" spc="10" dirty="0">
                <a:latin typeface="Calibri"/>
                <a:cs typeface="Calibri"/>
              </a:rPr>
              <a:t>and</a:t>
            </a:r>
            <a:r>
              <a:rPr sz="341" spc="-68" dirty="0">
                <a:latin typeface="Calibri"/>
                <a:cs typeface="Calibri"/>
              </a:rPr>
              <a:t>-­‐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ecep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7" dirty="0">
                <a:latin typeface="Calibri"/>
                <a:cs typeface="Calibri"/>
              </a:rPr>
              <a:t>or</a:t>
            </a:r>
            <a:r>
              <a:rPr sz="341" spc="3" dirty="0">
                <a:latin typeface="Calibri"/>
                <a:cs typeface="Calibri"/>
              </a:rPr>
              <a:t> i</a:t>
            </a:r>
            <a:r>
              <a:rPr sz="341" spc="7" dirty="0">
                <a:latin typeface="Calibri"/>
                <a:cs typeface="Calibri"/>
              </a:rPr>
              <a:t>n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-3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ac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7" dirty="0">
                <a:latin typeface="Calibri"/>
                <a:cs typeface="Calibri"/>
              </a:rPr>
              <a:t>ons.</a:t>
            </a:r>
            <a:endParaRPr sz="341" dirty="0">
              <a:latin typeface="Calibri"/>
              <a:cs typeface="Calibri"/>
            </a:endParaRPr>
          </a:p>
        </p:txBody>
      </p:sp>
      <p:sp>
        <p:nvSpPr>
          <p:cNvPr id="372" name="object 218"/>
          <p:cNvSpPr txBox="1"/>
          <p:nvPr/>
        </p:nvSpPr>
        <p:spPr>
          <a:xfrm>
            <a:off x="1671792" y="1205302"/>
            <a:ext cx="982374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 algn="ctr">
              <a:lnSpc>
                <a:spcPct val="106300"/>
              </a:lnSpc>
            </a:pPr>
            <a:r>
              <a:rPr sz="341" spc="10" dirty="0">
                <a:latin typeface="Calibri"/>
                <a:cs typeface="Calibri"/>
              </a:rPr>
              <a:t>A</a:t>
            </a:r>
            <a:r>
              <a:rPr sz="341" spc="7" dirty="0">
                <a:latin typeface="Calibri"/>
                <a:cs typeface="Calibri"/>
              </a:rPr>
              <a:t>p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ame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s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th</a:t>
            </a:r>
            <a:r>
              <a:rPr sz="341" spc="3" dirty="0">
                <a:latin typeface="Calibri"/>
                <a:cs typeface="Calibri"/>
              </a:rPr>
              <a:t>a</a:t>
            </a:r>
            <a:r>
              <a:rPr sz="341" spc="7" dirty="0">
                <a:latin typeface="Calibri"/>
                <a:cs typeface="Calibri"/>
              </a:rPr>
              <a:t>t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bind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o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pa</a:t>
            </a:r>
            <a:r>
              <a:rPr sz="341" spc="-3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asi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3" dirty="0">
                <a:latin typeface="Calibri"/>
                <a:cs typeface="Calibri"/>
              </a:rPr>
              <a:t> li</a:t>
            </a:r>
            <a:r>
              <a:rPr sz="341" dirty="0">
                <a:latin typeface="Calibri"/>
                <a:cs typeface="Calibri"/>
              </a:rPr>
              <a:t>g</a:t>
            </a:r>
            <a:r>
              <a:rPr sz="341" spc="7" dirty="0">
                <a:latin typeface="Calibri"/>
                <a:cs typeface="Calibri"/>
              </a:rPr>
              <a:t>ands</a:t>
            </a:r>
            <a:r>
              <a:rPr sz="341" spc="3" dirty="0">
                <a:latin typeface="Calibri"/>
                <a:cs typeface="Calibri"/>
              </a:rPr>
              <a:t> c</a:t>
            </a:r>
            <a:r>
              <a:rPr sz="341" spc="7" dirty="0">
                <a:latin typeface="Calibri"/>
                <a:cs typeface="Calibri"/>
              </a:rPr>
              <a:t>ould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enable disrup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10" dirty="0">
                <a:latin typeface="Calibri"/>
                <a:cs typeface="Calibri"/>
              </a:rPr>
              <a:t>on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or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moni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7" dirty="0">
                <a:latin typeface="Calibri"/>
                <a:cs typeface="Calibri"/>
              </a:rPr>
              <a:t>oring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of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these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binding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e</a:t>
            </a:r>
            <a:r>
              <a:rPr sz="341" dirty="0">
                <a:latin typeface="Calibri"/>
                <a:cs typeface="Calibri"/>
              </a:rPr>
              <a:t>v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7" dirty="0">
                <a:latin typeface="Calibri"/>
                <a:cs typeface="Calibri"/>
              </a:rPr>
              <a:t>nts essen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7" dirty="0">
                <a:latin typeface="Calibri"/>
                <a:cs typeface="Calibri"/>
              </a:rPr>
              <a:t>al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o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disease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p</a:t>
            </a:r>
            <a:r>
              <a:rPr sz="341" spc="3" dirty="0">
                <a:latin typeface="Calibri"/>
                <a:cs typeface="Calibri"/>
              </a:rPr>
              <a:t>a</a:t>
            </a:r>
            <a:r>
              <a:rPr sz="341" spc="7" dirty="0">
                <a:latin typeface="Calibri"/>
                <a:cs typeface="Calibri"/>
              </a:rPr>
              <a:t>thop</a:t>
            </a:r>
            <a:r>
              <a:rPr sz="341" spc="3" dirty="0">
                <a:latin typeface="Calibri"/>
                <a:cs typeface="Calibri"/>
              </a:rPr>
              <a:t>hy</a:t>
            </a:r>
            <a:r>
              <a:rPr sz="341" spc="7" dirty="0">
                <a:latin typeface="Calibri"/>
                <a:cs typeface="Calibri"/>
              </a:rPr>
              <a:t>siolog</a:t>
            </a:r>
            <a:r>
              <a:rPr sz="341" spc="-20" dirty="0">
                <a:latin typeface="Calibri"/>
                <a:cs typeface="Calibri"/>
              </a:rPr>
              <a:t>y</a:t>
            </a:r>
            <a:r>
              <a:rPr sz="341" spc="3" dirty="0">
                <a:latin typeface="Calibri"/>
                <a:cs typeface="Calibri"/>
              </a:rPr>
              <a:t>.</a:t>
            </a:r>
            <a:endParaRPr sz="341">
              <a:latin typeface="Calibri"/>
              <a:cs typeface="Calibri"/>
            </a:endParaRPr>
          </a:p>
        </p:txBody>
      </p:sp>
      <p:sp>
        <p:nvSpPr>
          <p:cNvPr id="373" name="object 219"/>
          <p:cNvSpPr txBox="1"/>
          <p:nvPr/>
        </p:nvSpPr>
        <p:spPr>
          <a:xfrm>
            <a:off x="2806709" y="1205300"/>
            <a:ext cx="1570759" cy="113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>
              <a:lnSpc>
                <a:spcPct val="107900"/>
              </a:lnSpc>
            </a:pPr>
            <a:r>
              <a:rPr sz="341" spc="10" dirty="0">
                <a:latin typeface="Calibri"/>
                <a:cs typeface="Calibri"/>
              </a:rPr>
              <a:t>A</a:t>
            </a:r>
            <a:r>
              <a:rPr sz="341" spc="7" dirty="0">
                <a:latin typeface="Calibri"/>
                <a:cs typeface="Calibri"/>
              </a:rPr>
              <a:t>p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ame</a:t>
            </a:r>
            <a:r>
              <a:rPr sz="341" spc="-7" dirty="0">
                <a:latin typeface="Calibri"/>
                <a:cs typeface="Calibri"/>
              </a:rPr>
              <a:t>r</a:t>
            </a:r>
            <a:r>
              <a:rPr sz="341" spc="-68" dirty="0">
                <a:latin typeface="Calibri"/>
                <a:cs typeface="Calibri"/>
              </a:rPr>
              <a:t>-­‐</a:t>
            </a:r>
            <a:r>
              <a:rPr sz="341" spc="10" dirty="0">
                <a:latin typeface="Calibri"/>
                <a:cs typeface="Calibri"/>
              </a:rPr>
              <a:t>bound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cells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a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washed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with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an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iner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7" dirty="0">
                <a:latin typeface="Calibri"/>
                <a:cs typeface="Calibri"/>
              </a:rPr>
              <a:t>al</a:t>
            </a:r>
            <a:r>
              <a:rPr sz="341" spc="-68" dirty="0">
                <a:latin typeface="Calibri"/>
                <a:cs typeface="Calibri"/>
              </a:rPr>
              <a:t>-­‐</a:t>
            </a:r>
            <a:r>
              <a:rPr sz="341" spc="7" dirty="0">
                <a:latin typeface="Calibri"/>
                <a:cs typeface="Calibri"/>
              </a:rPr>
              <a:t>mic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oﬂuidic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d</a:t>
            </a:r>
            <a:r>
              <a:rPr sz="341" spc="7" dirty="0">
                <a:latin typeface="Calibri"/>
                <a:cs typeface="Calibri"/>
              </a:rPr>
              <a:t>evice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th</a:t>
            </a:r>
            <a:r>
              <a:rPr sz="341" spc="3" dirty="0">
                <a:latin typeface="Calibri"/>
                <a:cs typeface="Calibri"/>
              </a:rPr>
              <a:t>a</a:t>
            </a:r>
            <a:r>
              <a:rPr sz="341" spc="7" dirty="0">
                <a:latin typeface="Calibri"/>
                <a:cs typeface="Calibri"/>
              </a:rPr>
              <a:t>t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sepa</a:t>
            </a:r>
            <a:r>
              <a:rPr sz="341" spc="-3" dirty="0">
                <a:latin typeface="Calibri"/>
                <a:cs typeface="Calibri"/>
              </a:rPr>
              <a:t>r</a:t>
            </a:r>
            <a:r>
              <a:rPr sz="341" spc="3" dirty="0">
                <a:latin typeface="Calibri"/>
                <a:cs typeface="Calibri"/>
              </a:rPr>
              <a:t>a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7" dirty="0">
                <a:latin typeface="Calibri"/>
                <a:cs typeface="Calibri"/>
              </a:rPr>
              <a:t>es</a:t>
            </a:r>
            <a:r>
              <a:rPr sz="341" spc="3" dirty="0">
                <a:latin typeface="Calibri"/>
                <a:cs typeface="Calibri"/>
              </a:rPr>
              <a:t> la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3" dirty="0">
                <a:latin typeface="Calibri"/>
                <a:cs typeface="Calibri"/>
              </a:rPr>
              <a:t>g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7" dirty="0">
                <a:latin typeface="Calibri"/>
                <a:cs typeface="Calibri"/>
              </a:rPr>
              <a:t>a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3" dirty="0">
                <a:latin typeface="Calibri"/>
                <a:cs typeface="Calibri"/>
              </a:rPr>
              <a:t>ge</a:t>
            </a:r>
            <a:r>
              <a:rPr sz="341" spc="7" dirty="0">
                <a:latin typeface="Calibri"/>
                <a:cs typeface="Calibri"/>
              </a:rPr>
              <a:t>ts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(cells,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beads)</a:t>
            </a:r>
            <a:r>
              <a:rPr sz="341" spc="3" dirty="0">
                <a:latin typeface="Calibri"/>
                <a:cs typeface="Calibri"/>
              </a:rPr>
              <a:t> f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om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par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7" dirty="0">
                <a:latin typeface="Calibri"/>
                <a:cs typeface="Calibri"/>
              </a:rPr>
              <a:t>cles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in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solu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10" dirty="0">
                <a:latin typeface="Calibri"/>
                <a:cs typeface="Calibri"/>
              </a:rPr>
              <a:t>on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(unbound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ap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ame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3" dirty="0">
                <a:latin typeface="Calibri"/>
                <a:cs typeface="Calibri"/>
              </a:rPr>
              <a:t>s).</a:t>
            </a:r>
            <a:endParaRPr sz="341">
              <a:latin typeface="Calibri"/>
              <a:cs typeface="Calibri"/>
            </a:endParaRPr>
          </a:p>
        </p:txBody>
      </p:sp>
      <p:sp>
        <p:nvSpPr>
          <p:cNvPr id="374" name="object 220"/>
          <p:cNvSpPr txBox="1"/>
          <p:nvPr/>
        </p:nvSpPr>
        <p:spPr>
          <a:xfrm>
            <a:off x="4466620" y="1205302"/>
            <a:ext cx="693160" cy="166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 algn="ctr">
              <a:lnSpc>
                <a:spcPct val="106300"/>
              </a:lnSpc>
            </a:pPr>
            <a:r>
              <a:rPr sz="341" spc="10" dirty="0">
                <a:latin typeface="Calibri"/>
                <a:cs typeface="Calibri"/>
              </a:rPr>
              <a:t>A</a:t>
            </a:r>
            <a:r>
              <a:rPr sz="341" spc="7" dirty="0">
                <a:latin typeface="Calibri"/>
                <a:cs typeface="Calibri"/>
              </a:rPr>
              <a:t>p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ame</a:t>
            </a:r>
            <a:r>
              <a:rPr sz="341" spc="-7" dirty="0">
                <a:latin typeface="Calibri"/>
                <a:cs typeface="Calibri"/>
              </a:rPr>
              <a:t>r</a:t>
            </a:r>
            <a:r>
              <a:rPr sz="341" spc="-68" dirty="0">
                <a:latin typeface="Calibri"/>
                <a:cs typeface="Calibri"/>
              </a:rPr>
              <a:t>-­‐</a:t>
            </a:r>
            <a:r>
              <a:rPr sz="341" spc="10" dirty="0">
                <a:latin typeface="Calibri"/>
                <a:cs typeface="Calibri"/>
              </a:rPr>
              <a:t>bound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cells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a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p</a:t>
            </a:r>
            <a:r>
              <a:rPr sz="341" spc="3" dirty="0">
                <a:latin typeface="Calibri"/>
                <a:cs typeface="Calibri"/>
              </a:rPr>
              <a:t>hysic</a:t>
            </a:r>
            <a:r>
              <a:rPr sz="341" spc="7" dirty="0">
                <a:latin typeface="Calibri"/>
                <a:cs typeface="Calibri"/>
              </a:rPr>
              <a:t>ally sepa</a:t>
            </a:r>
            <a:r>
              <a:rPr sz="341" spc="-3" dirty="0">
                <a:latin typeface="Calibri"/>
                <a:cs typeface="Calibri"/>
              </a:rPr>
              <a:t>r</a:t>
            </a:r>
            <a:r>
              <a:rPr sz="341" spc="3" dirty="0">
                <a:latin typeface="Calibri"/>
                <a:cs typeface="Calibri"/>
              </a:rPr>
              <a:t>a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ed</a:t>
            </a:r>
            <a:r>
              <a:rPr sz="341" spc="3" dirty="0">
                <a:latin typeface="Calibri"/>
                <a:cs typeface="Calibri"/>
              </a:rPr>
              <a:t> f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om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unbound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sequences</a:t>
            </a:r>
            <a:r>
              <a:rPr sz="341" spc="3" dirty="0">
                <a:latin typeface="Calibri"/>
                <a:cs typeface="Calibri"/>
              </a:rPr>
              <a:t> a</a:t>
            </a:r>
            <a:r>
              <a:rPr sz="341" spc="7" dirty="0">
                <a:latin typeface="Calibri"/>
                <a:cs typeface="Calibri"/>
              </a:rPr>
              <a:t>t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the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d</a:t>
            </a:r>
            <a:r>
              <a:rPr sz="341" spc="7" dirty="0">
                <a:latin typeface="Calibri"/>
                <a:cs typeface="Calibri"/>
              </a:rPr>
              <a:t>evice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outle</a:t>
            </a:r>
            <a:r>
              <a:rPr sz="341" spc="3" dirty="0">
                <a:latin typeface="Calibri"/>
                <a:cs typeface="Calibri"/>
              </a:rPr>
              <a:t>t:</a:t>
            </a:r>
            <a:endParaRPr sz="341">
              <a:latin typeface="Calibri"/>
              <a:cs typeface="Calibri"/>
            </a:endParaRPr>
          </a:p>
        </p:txBody>
      </p:sp>
      <p:sp>
        <p:nvSpPr>
          <p:cNvPr id="375" name="object 238"/>
          <p:cNvSpPr/>
          <p:nvPr/>
        </p:nvSpPr>
        <p:spPr>
          <a:xfrm>
            <a:off x="1890166" y="2180146"/>
            <a:ext cx="497263" cy="42352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76" name="object 305"/>
          <p:cNvSpPr txBox="1"/>
          <p:nvPr/>
        </p:nvSpPr>
        <p:spPr>
          <a:xfrm>
            <a:off x="1728361" y="2624953"/>
            <a:ext cx="876435" cy="224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 algn="ctr">
              <a:lnSpc>
                <a:spcPct val="106900"/>
              </a:lnSpc>
            </a:pPr>
            <a:r>
              <a:rPr sz="341" spc="7" dirty="0">
                <a:latin typeface="Calibri"/>
                <a:cs typeface="Calibri"/>
              </a:rPr>
              <a:t>Using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a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single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an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-68" dirty="0">
                <a:latin typeface="Calibri"/>
                <a:cs typeface="Calibri"/>
              </a:rPr>
              <a:t>-­‐</a:t>
            </a:r>
            <a:r>
              <a:rPr sz="341" spc="7" dirty="0">
                <a:latin typeface="Calibri"/>
                <a:cs typeface="Calibri"/>
              </a:rPr>
              <a:t>iRBC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ap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amer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species,</a:t>
            </a:r>
            <a:r>
              <a:rPr sz="341" spc="3" dirty="0">
                <a:latin typeface="Calibri"/>
                <a:cs typeface="Calibri"/>
              </a:rPr>
              <a:t> c</a:t>
            </a:r>
            <a:r>
              <a:rPr sz="341" spc="10" dirty="0">
                <a:latin typeface="Calibri"/>
                <a:cs typeface="Calibri"/>
              </a:rPr>
              <a:t>oun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10" dirty="0">
                <a:latin typeface="Calibri"/>
                <a:cs typeface="Calibri"/>
              </a:rPr>
              <a:t>ng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the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number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of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3" dirty="0">
                <a:latin typeface="Calibri"/>
                <a:cs typeface="Calibri"/>
              </a:rPr>
              <a:t>co</a:t>
            </a:r>
            <a:r>
              <a:rPr sz="341" dirty="0">
                <a:latin typeface="Calibri"/>
                <a:cs typeface="Calibri"/>
              </a:rPr>
              <a:t>v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10" dirty="0">
                <a:latin typeface="Calibri"/>
                <a:cs typeface="Calibri"/>
              </a:rPr>
              <a:t>ed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molecules</a:t>
            </a:r>
            <a:r>
              <a:rPr sz="341" spc="3" dirty="0">
                <a:latin typeface="Calibri"/>
                <a:cs typeface="Calibri"/>
              </a:rPr>
              <a:t> c</a:t>
            </a:r>
            <a:r>
              <a:rPr sz="341" spc="7" dirty="0">
                <a:latin typeface="Calibri"/>
                <a:cs typeface="Calibri"/>
              </a:rPr>
              <a:t>ould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p</a:t>
            </a:r>
            <a:r>
              <a:rPr sz="341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ovide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an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es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14" dirty="0">
                <a:latin typeface="Calibri"/>
                <a:cs typeface="Calibri"/>
              </a:rPr>
              <a:t>m</a:t>
            </a:r>
            <a:r>
              <a:rPr sz="341" spc="3" dirty="0">
                <a:latin typeface="Calibri"/>
                <a:cs typeface="Calibri"/>
              </a:rPr>
              <a:t>a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of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the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o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7" dirty="0">
                <a:latin typeface="Calibri"/>
                <a:cs typeface="Calibri"/>
              </a:rPr>
              <a:t>al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number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of a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par</a:t>
            </a:r>
            <a:r>
              <a:rPr sz="341" spc="-14" dirty="0">
                <a:latin typeface="Calibri"/>
                <a:cs typeface="Calibri"/>
              </a:rPr>
              <a:t>H</a:t>
            </a:r>
            <a:r>
              <a:rPr sz="341" spc="7" dirty="0">
                <a:latin typeface="Calibri"/>
                <a:cs typeface="Calibri"/>
              </a:rPr>
              <a:t>cular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10" dirty="0">
                <a:latin typeface="Calibri"/>
                <a:cs typeface="Calibri"/>
              </a:rPr>
              <a:t>pa</a:t>
            </a:r>
            <a:r>
              <a:rPr sz="341" spc="-3" dirty="0">
                <a:latin typeface="Calibri"/>
                <a:cs typeface="Calibri"/>
              </a:rPr>
              <a:t>r</a:t>
            </a:r>
            <a:r>
              <a:rPr sz="341" spc="7" dirty="0">
                <a:latin typeface="Calibri"/>
                <a:cs typeface="Calibri"/>
              </a:rPr>
              <a:t>asi</a:t>
            </a:r>
            <a:r>
              <a:rPr sz="341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epi</a:t>
            </a:r>
            <a:r>
              <a:rPr sz="341" spc="3" dirty="0">
                <a:latin typeface="Calibri"/>
                <a:cs typeface="Calibri"/>
              </a:rPr>
              <a:t>t</a:t>
            </a:r>
            <a:r>
              <a:rPr sz="341" spc="10" dirty="0">
                <a:latin typeface="Calibri"/>
                <a:cs typeface="Calibri"/>
              </a:rPr>
              <a:t>ope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per</a:t>
            </a:r>
            <a:r>
              <a:rPr sz="341" spc="3" dirty="0">
                <a:latin typeface="Calibri"/>
                <a:cs typeface="Calibri"/>
              </a:rPr>
              <a:t> </a:t>
            </a:r>
            <a:r>
              <a:rPr sz="341" spc="7" dirty="0">
                <a:latin typeface="Calibri"/>
                <a:cs typeface="Calibri"/>
              </a:rPr>
              <a:t>c</a:t>
            </a:r>
            <a:r>
              <a:rPr sz="341" dirty="0">
                <a:latin typeface="Calibri"/>
                <a:cs typeface="Calibri"/>
              </a:rPr>
              <a:t>ell.</a:t>
            </a:r>
          </a:p>
        </p:txBody>
      </p:sp>
      <p:sp>
        <p:nvSpPr>
          <p:cNvPr id="377" name="object 4"/>
          <p:cNvSpPr/>
          <p:nvPr/>
        </p:nvSpPr>
        <p:spPr>
          <a:xfrm>
            <a:off x="314357" y="678280"/>
            <a:ext cx="204222" cy="14461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78" name="object 5"/>
          <p:cNvSpPr/>
          <p:nvPr/>
        </p:nvSpPr>
        <p:spPr>
          <a:xfrm>
            <a:off x="315339" y="327517"/>
            <a:ext cx="681545" cy="155579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79" name="object 6"/>
          <p:cNvSpPr/>
          <p:nvPr/>
        </p:nvSpPr>
        <p:spPr>
          <a:xfrm>
            <a:off x="4516893" y="578373"/>
            <a:ext cx="261827" cy="176690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80" name="object 9"/>
          <p:cNvSpPr/>
          <p:nvPr/>
        </p:nvSpPr>
        <p:spPr>
          <a:xfrm>
            <a:off x="285988" y="501022"/>
            <a:ext cx="721705" cy="150010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81" name="object 10"/>
          <p:cNvSpPr/>
          <p:nvPr/>
        </p:nvSpPr>
        <p:spPr>
          <a:xfrm>
            <a:off x="4493686" y="331929"/>
            <a:ext cx="216791" cy="21679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7"/>
          </a:p>
        </p:txBody>
      </p:sp>
      <p:sp>
        <p:nvSpPr>
          <p:cNvPr id="382" name="object 12"/>
          <p:cNvSpPr txBox="1"/>
          <p:nvPr/>
        </p:nvSpPr>
        <p:spPr>
          <a:xfrm>
            <a:off x="4768422" y="567617"/>
            <a:ext cx="415203" cy="802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 marR="3464">
              <a:lnSpc>
                <a:spcPct val="108800"/>
              </a:lnSpc>
            </a:pPr>
            <a:r>
              <a:rPr sz="239" spc="7" dirty="0">
                <a:latin typeface="Arial"/>
                <a:cs typeface="Arial"/>
              </a:rPr>
              <a:t>MIT/NIH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7" dirty="0">
                <a:latin typeface="Arial"/>
                <a:cs typeface="Arial"/>
              </a:rPr>
              <a:t>Chemistry/Biology Interface</a:t>
            </a:r>
            <a:r>
              <a:rPr sz="239" dirty="0">
                <a:latin typeface="Arial"/>
                <a:cs typeface="Arial"/>
              </a:rPr>
              <a:t> T</a:t>
            </a:r>
            <a:r>
              <a:rPr sz="239" spc="7" dirty="0">
                <a:latin typeface="Arial"/>
                <a:cs typeface="Arial"/>
              </a:rPr>
              <a:t>raining</a:t>
            </a:r>
            <a:r>
              <a:rPr sz="239" spc="3" dirty="0">
                <a:latin typeface="Arial"/>
                <a:cs typeface="Arial"/>
              </a:rPr>
              <a:t> </a:t>
            </a:r>
            <a:r>
              <a:rPr sz="239" spc="10" dirty="0">
                <a:latin typeface="Arial"/>
                <a:cs typeface="Arial"/>
              </a:rPr>
              <a:t>Program</a:t>
            </a:r>
            <a:endParaRPr sz="239">
              <a:latin typeface="Arial"/>
              <a:cs typeface="Arial"/>
            </a:endParaRPr>
          </a:p>
        </p:txBody>
      </p:sp>
      <p:sp>
        <p:nvSpPr>
          <p:cNvPr id="383" name="object 13"/>
          <p:cNvSpPr txBox="1"/>
          <p:nvPr/>
        </p:nvSpPr>
        <p:spPr>
          <a:xfrm>
            <a:off x="4725448" y="392515"/>
            <a:ext cx="284451" cy="62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409" dirty="0">
                <a:latin typeface="Arial"/>
                <a:cs typeface="Arial"/>
              </a:rPr>
              <a:t>NSF GRFP</a:t>
            </a:r>
            <a:endParaRPr sz="409">
              <a:latin typeface="Arial"/>
              <a:cs typeface="Arial"/>
            </a:endParaRPr>
          </a:p>
        </p:txBody>
      </p:sp>
      <p:sp>
        <p:nvSpPr>
          <p:cNvPr id="384" name="object 14"/>
          <p:cNvSpPr txBox="1"/>
          <p:nvPr/>
        </p:nvSpPr>
        <p:spPr>
          <a:xfrm>
            <a:off x="537056" y="771082"/>
            <a:ext cx="384464" cy="62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59"/>
            <a:r>
              <a:rPr sz="409" dirty="0">
                <a:solidFill>
                  <a:srgbClr val="008000"/>
                </a:solidFill>
                <a:latin typeface="Arial"/>
                <a:cs typeface="Arial"/>
              </a:rPr>
              <a:t>nileslab.mit.edu</a:t>
            </a:r>
            <a:endParaRPr sz="409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5062" y="5026056"/>
            <a:ext cx="1076459" cy="291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18" dirty="0"/>
              <a:t>References:</a:t>
            </a:r>
          </a:p>
          <a:p>
            <a:pPr marL="81177" lvl="1"/>
            <a:r>
              <a:rPr lang="en-US" sz="477" dirty="0"/>
              <a:t>Birch </a:t>
            </a:r>
            <a:r>
              <a:rPr lang="en-US" sz="477" i="1" dirty="0"/>
              <a:t>et al. </a:t>
            </a:r>
            <a:r>
              <a:rPr lang="en-US" sz="477" i="1" dirty="0" err="1"/>
              <a:t>Sci</a:t>
            </a:r>
            <a:r>
              <a:rPr lang="en-US" sz="477" i="1" dirty="0"/>
              <a:t> Rep</a:t>
            </a:r>
            <a:r>
              <a:rPr lang="en-US" sz="477" dirty="0"/>
              <a:t>. </a:t>
            </a:r>
            <a:r>
              <a:rPr lang="en-US" sz="477" b="1" dirty="0"/>
              <a:t>5</a:t>
            </a:r>
            <a:r>
              <a:rPr lang="en-US" sz="477" dirty="0"/>
              <a:t>, 11347.</a:t>
            </a:r>
            <a:endParaRPr lang="en-US" sz="682" dirty="0"/>
          </a:p>
        </p:txBody>
      </p:sp>
    </p:spTree>
    <p:extLst>
      <p:ext uri="{BB962C8B-B14F-4D97-AF65-F5344CB8AC3E}">
        <p14:creationId xmlns:p14="http://schemas.microsoft.com/office/powerpoint/2010/main" val="4228149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ABC254B2106249BA3F5BC4B29F41DB" ma:contentTypeVersion="7" ma:contentTypeDescription="Create a new document." ma:contentTypeScope="" ma:versionID="0737ea3a5e0fa91d5687c978c1bfd674">
  <xsd:schema xmlns:xsd="http://www.w3.org/2001/XMLSchema" xmlns:xs="http://www.w3.org/2001/XMLSchema" xmlns:p="http://schemas.microsoft.com/office/2006/metadata/properties" xmlns:ns1="http://schemas.microsoft.com/sharepoint/v3" xmlns:ns2="388a5b95-f860-46c3-bbe6-887406948cb2" xmlns:ns3="abb0bbdd-415f-42ad-81c0-70e43f85353e" targetNamespace="http://schemas.microsoft.com/office/2006/metadata/properties" ma:root="true" ma:fieldsID="5a3cd21e4dea97d76bd68fe5793b9ceb" ns1:_="" ns2:_="" ns3:_="">
    <xsd:import namespace="http://schemas.microsoft.com/sharepoint/v3"/>
    <xsd:import namespace="388a5b95-f860-46c3-bbe6-887406948cb2"/>
    <xsd:import namespace="abb0bbdd-415f-42ad-81c0-70e43f85353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ingHintHash" minOccurs="0"/>
                <xsd:element ref="ns2:SharedWithDetails" minOccurs="0"/>
                <xsd:element ref="ns3:Item_x0020_Description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a5b95-f860-46c3-bbe6-887406948c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0bbdd-415f-42ad-81c0-70e43f85353e" elementFormDefault="qualified">
    <xsd:import namespace="http://schemas.microsoft.com/office/2006/documentManagement/types"/>
    <xsd:import namespace="http://schemas.microsoft.com/office/infopath/2007/PartnerControls"/>
    <xsd:element name="Item_x0020_Description" ma:index="13" nillable="true" ma:displayName="Item Description" ma:internalName="Item_x0020_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tem_x0020_Description xmlns="abb0bbdd-415f-42ad-81c0-70e43f85353e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B50556-0DC5-4198-BA87-B887DF991286}"/>
</file>

<file path=customXml/itemProps2.xml><?xml version="1.0" encoding="utf-8"?>
<ds:datastoreItem xmlns:ds="http://schemas.openxmlformats.org/officeDocument/2006/customXml" ds:itemID="{CD32CAE1-90CD-4534-A581-204D9C926B09}"/>
</file>

<file path=customXml/itemProps3.xml><?xml version="1.0" encoding="utf-8"?>
<ds:datastoreItem xmlns:ds="http://schemas.openxmlformats.org/officeDocument/2006/customXml" ds:itemID="{EBF4910C-7DDE-40AD-BDC2-E185C8EDD20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665</Words>
  <Application>Microsoft Office PowerPoint</Application>
  <PresentationFormat>Custom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Birch, Christina</dc:creator>
  <cp:lastModifiedBy>Birch, Christina</cp:lastModifiedBy>
  <cp:revision>2</cp:revision>
  <dcterms:created xsi:type="dcterms:W3CDTF">2016-12-19T19:11:48Z</dcterms:created>
  <dcterms:modified xsi:type="dcterms:W3CDTF">2016-12-19T19:13:17Z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0x0101001AABC254B2106249BA3F5BC4B29F41DB</vt:lpwstr>
  </property>
</Properties>
</file>